
<file path=[Content_Types].xml><?xml version="1.0" encoding="utf-8"?>
<Types xmlns="http://schemas.openxmlformats.org/package/2006/content-types">
  <Default Extension="bin" ContentType="image/png"/>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54"/>
  </p:notesMasterIdLst>
  <p:handoutMasterIdLst>
    <p:handoutMasterId r:id="rId55"/>
  </p:handoutMasterIdLst>
  <p:sldIdLst>
    <p:sldId id="261" r:id="rId2"/>
    <p:sldId id="332" r:id="rId3"/>
    <p:sldId id="413" r:id="rId4"/>
    <p:sldId id="459" r:id="rId5"/>
    <p:sldId id="488" r:id="rId6"/>
    <p:sldId id="426" r:id="rId7"/>
    <p:sldId id="502" r:id="rId8"/>
    <p:sldId id="424" r:id="rId9"/>
    <p:sldId id="479" r:id="rId10"/>
    <p:sldId id="484" r:id="rId11"/>
    <p:sldId id="460" r:id="rId12"/>
    <p:sldId id="544" r:id="rId13"/>
    <p:sldId id="462" r:id="rId14"/>
    <p:sldId id="490" r:id="rId15"/>
    <p:sldId id="543" r:id="rId16"/>
    <p:sldId id="506" r:id="rId17"/>
    <p:sldId id="507" r:id="rId18"/>
    <p:sldId id="545" r:id="rId19"/>
    <p:sldId id="468" r:id="rId20"/>
    <p:sldId id="505" r:id="rId21"/>
    <p:sldId id="500" r:id="rId22"/>
    <p:sldId id="429" r:id="rId23"/>
    <p:sldId id="546" r:id="rId24"/>
    <p:sldId id="508" r:id="rId25"/>
    <p:sldId id="509" r:id="rId26"/>
    <p:sldId id="476" r:id="rId27"/>
    <p:sldId id="535" r:id="rId28"/>
    <p:sldId id="470" r:id="rId29"/>
    <p:sldId id="547" r:id="rId30"/>
    <p:sldId id="531" r:id="rId31"/>
    <p:sldId id="536" r:id="rId32"/>
    <p:sldId id="537" r:id="rId33"/>
    <p:sldId id="540" r:id="rId34"/>
    <p:sldId id="474" r:id="rId35"/>
    <p:sldId id="475" r:id="rId36"/>
    <p:sldId id="510" r:id="rId37"/>
    <p:sldId id="511" r:id="rId38"/>
    <p:sldId id="548" r:id="rId39"/>
    <p:sldId id="549" r:id="rId40"/>
    <p:sldId id="512" r:id="rId41"/>
    <p:sldId id="516" r:id="rId42"/>
    <p:sldId id="522" r:id="rId43"/>
    <p:sldId id="513" r:id="rId44"/>
    <p:sldId id="514" r:id="rId45"/>
    <p:sldId id="515" r:id="rId46"/>
    <p:sldId id="519" r:id="rId47"/>
    <p:sldId id="529" r:id="rId48"/>
    <p:sldId id="530" r:id="rId49"/>
    <p:sldId id="373" r:id="rId50"/>
    <p:sldId id="481" r:id="rId51"/>
    <p:sldId id="550" r:id="rId52"/>
    <p:sldId id="260" r:id="rId53"/>
  </p:sldIdLst>
  <p:sldSz cx="12188825" cy="6858000"/>
  <p:notesSz cx="6797675" cy="9926638"/>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15:guide id="1" orient="horz" pos="3022" userDrawn="1">
          <p15:clr>
            <a:srgbClr val="A4A3A4"/>
          </p15:clr>
        </p15:guide>
        <p15:guide id="2" pos="5291" userDrawn="1">
          <p15:clr>
            <a:srgbClr val="A4A3A4"/>
          </p15:clr>
        </p15:guide>
        <p15:guide id="3" orient="horz" pos="2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00FF00"/>
    <a:srgbClr val="0000FF"/>
    <a:srgbClr val="FFFFFF"/>
    <a:srgbClr val="000000"/>
    <a:srgbClr val="002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83" autoAdjust="0"/>
    <p:restoredTop sz="93459" autoAdjust="0"/>
  </p:normalViewPr>
  <p:slideViewPr>
    <p:cSldViewPr snapToGrid="0" snapToObjects="1" showGuides="1">
      <p:cViewPr>
        <p:scale>
          <a:sx n="177" d="100"/>
          <a:sy n="177" d="100"/>
        </p:scale>
        <p:origin x="248" y="936"/>
      </p:cViewPr>
      <p:guideLst>
        <p:guide orient="horz" pos="3022"/>
        <p:guide pos="5291"/>
        <p:guide orient="horz" pos="28"/>
      </p:guideLst>
    </p:cSldViewPr>
  </p:slideViewPr>
  <p:outlineViewPr>
    <p:cViewPr>
      <p:scale>
        <a:sx n="33" d="100"/>
        <a:sy n="33" d="100"/>
      </p:scale>
      <p:origin x="0" y="-31088"/>
    </p:cViewPr>
  </p:outlineViewPr>
  <p:notesTextViewPr>
    <p:cViewPr>
      <p:scale>
        <a:sx n="100" d="100"/>
        <a:sy n="100" d="100"/>
      </p:scale>
      <p:origin x="0" y="0"/>
    </p:cViewPr>
  </p:notesTextViewPr>
  <p:sorterViewPr>
    <p:cViewPr>
      <p:scale>
        <a:sx n="1" d="1"/>
        <a:sy n="1" d="1"/>
      </p:scale>
      <p:origin x="0" y="0"/>
    </p:cViewPr>
  </p:sorterViewPr>
  <p:notesViewPr>
    <p:cSldViewPr snapToGrid="0" snapToObjects="1">
      <p:cViewPr varScale="1">
        <p:scale>
          <a:sx n="87" d="100"/>
          <a:sy n="87" d="100"/>
        </p:scale>
        <p:origin x="376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39939" name="Rectangle 3"/>
          <p:cNvSpPr>
            <a:spLocks noGrp="1" noChangeArrowheads="1"/>
          </p:cNvSpPr>
          <p:nvPr>
            <p:ph type="dt" sz="quarter"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39940" name="Rectangle 4"/>
          <p:cNvSpPr>
            <a:spLocks noGrp="1" noChangeArrowheads="1"/>
          </p:cNvSpPr>
          <p:nvPr>
            <p:ph type="ftr" sz="quarter" idx="2"/>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39941" name="Rectangle 5"/>
          <p:cNvSpPr>
            <a:spLocks noGrp="1" noChangeArrowheads="1"/>
          </p:cNvSpPr>
          <p:nvPr>
            <p:ph type="sldNum" sz="quarter" idx="3"/>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88DF0C21-DE6B-488F-B9D9-B7FE08733B70}" type="slidenum">
              <a:rPr lang="en-GB"/>
              <a:pPr>
                <a:defRPr/>
              </a:pPr>
              <a:t>‹#›</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40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92075" y="744538"/>
            <a:ext cx="661352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41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72C160C3-3AB6-49C1-8001-AFDAD271EB5B}" type="slidenum">
              <a:rPr lang="en-GB"/>
              <a:pPr>
                <a:defRPr/>
              </a:pPr>
              <a:t>‹#›</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U Passata" pitchFamily="34" charset="0"/>
        <a:ea typeface="+mn-ea"/>
        <a:cs typeface="Arial" charset="0"/>
      </a:defRPr>
    </a:lvl1pPr>
    <a:lvl2pPr marL="60949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2pPr>
    <a:lvl3pPr marL="1218987" algn="l" rtl="0" eaLnBrk="0" fontAlgn="base" hangingPunct="0">
      <a:spcBef>
        <a:spcPct val="30000"/>
      </a:spcBef>
      <a:spcAft>
        <a:spcPct val="0"/>
      </a:spcAft>
      <a:defRPr sz="1600" kern="1200">
        <a:solidFill>
          <a:schemeClr val="tx1"/>
        </a:solidFill>
        <a:latin typeface="AU Passata" pitchFamily="34" charset="0"/>
        <a:ea typeface="+mn-ea"/>
        <a:cs typeface="Arial" charset="0"/>
      </a:defRPr>
    </a:lvl3pPr>
    <a:lvl4pPr marL="1828480" algn="l" rtl="0" eaLnBrk="0" fontAlgn="base" hangingPunct="0">
      <a:spcBef>
        <a:spcPct val="30000"/>
      </a:spcBef>
      <a:spcAft>
        <a:spcPct val="0"/>
      </a:spcAft>
      <a:defRPr sz="1600" kern="1200">
        <a:solidFill>
          <a:schemeClr val="tx1"/>
        </a:solidFill>
        <a:latin typeface="AU Passata" pitchFamily="34" charset="0"/>
        <a:ea typeface="+mn-ea"/>
        <a:cs typeface="Arial" charset="0"/>
      </a:defRPr>
    </a:lvl4pPr>
    <a:lvl5pPr marL="243797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6</a:t>
            </a:fld>
            <a:endParaRPr lang="en-GB" dirty="0"/>
          </a:p>
        </p:txBody>
      </p:sp>
    </p:spTree>
    <p:extLst>
      <p:ext uri="{BB962C8B-B14F-4D97-AF65-F5344CB8AC3E}">
        <p14:creationId xmlns:p14="http://schemas.microsoft.com/office/powerpoint/2010/main" val="3963559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19</a:t>
            </a:fld>
            <a:endParaRPr lang="en-GB" dirty="0"/>
          </a:p>
        </p:txBody>
      </p:sp>
    </p:spTree>
    <p:extLst>
      <p:ext uri="{BB962C8B-B14F-4D97-AF65-F5344CB8AC3E}">
        <p14:creationId xmlns:p14="http://schemas.microsoft.com/office/powerpoint/2010/main" val="11565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22</a:t>
            </a:fld>
            <a:endParaRPr lang="en-GB" dirty="0"/>
          </a:p>
        </p:txBody>
      </p:sp>
    </p:spTree>
    <p:extLst>
      <p:ext uri="{BB962C8B-B14F-4D97-AF65-F5344CB8AC3E}">
        <p14:creationId xmlns:p14="http://schemas.microsoft.com/office/powerpoint/2010/main" val="138426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30</a:t>
            </a:fld>
            <a:endParaRPr lang="en-GB" dirty="0"/>
          </a:p>
        </p:txBody>
      </p:sp>
    </p:spTree>
    <p:extLst>
      <p:ext uri="{BB962C8B-B14F-4D97-AF65-F5344CB8AC3E}">
        <p14:creationId xmlns:p14="http://schemas.microsoft.com/office/powerpoint/2010/main" val="2034230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33</a:t>
            </a:fld>
            <a:endParaRPr lang="en-GB" dirty="0"/>
          </a:p>
        </p:txBody>
      </p:sp>
    </p:spTree>
    <p:extLst>
      <p:ext uri="{BB962C8B-B14F-4D97-AF65-F5344CB8AC3E}">
        <p14:creationId xmlns:p14="http://schemas.microsoft.com/office/powerpoint/2010/main" val="381709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36</a:t>
            </a:fld>
            <a:endParaRPr lang="en-GB" dirty="0"/>
          </a:p>
        </p:txBody>
      </p:sp>
    </p:spTree>
    <p:extLst>
      <p:ext uri="{BB962C8B-B14F-4D97-AF65-F5344CB8AC3E}">
        <p14:creationId xmlns:p14="http://schemas.microsoft.com/office/powerpoint/2010/main" val="907059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41</a:t>
            </a:fld>
            <a:endParaRPr lang="en-GB" dirty="0"/>
          </a:p>
        </p:txBody>
      </p:sp>
    </p:spTree>
    <p:extLst>
      <p:ext uri="{BB962C8B-B14F-4D97-AF65-F5344CB8AC3E}">
        <p14:creationId xmlns:p14="http://schemas.microsoft.com/office/powerpoint/2010/main" val="2246700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42</a:t>
            </a:fld>
            <a:endParaRPr lang="en-GB" dirty="0"/>
          </a:p>
        </p:txBody>
      </p:sp>
    </p:spTree>
    <p:extLst>
      <p:ext uri="{BB962C8B-B14F-4D97-AF65-F5344CB8AC3E}">
        <p14:creationId xmlns:p14="http://schemas.microsoft.com/office/powerpoint/2010/main" val="15260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52</a:t>
            </a:fld>
            <a:endParaRPr lang="en-GB" dirty="0"/>
          </a:p>
        </p:txBody>
      </p:sp>
    </p:spTree>
    <p:extLst>
      <p:ext uri="{BB962C8B-B14F-4D97-AF65-F5344CB8AC3E}">
        <p14:creationId xmlns:p14="http://schemas.microsoft.com/office/powerpoint/2010/main" val="313124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bin"/><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chemeClr val="tx2"/>
          </a:solidFill>
        </p:spPr>
      </p:pic>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5" name="TextBox 14"/>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33"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Bioscience</a:t>
            </a:r>
          </a:p>
        </p:txBody>
      </p:sp>
      <p:sp>
        <p:nvSpPr>
          <p:cNvPr id="34" name="Date_DateCustomA"/>
          <p:cNvSpPr txBox="1">
            <a:spLocks noChangeArrowheads="1"/>
          </p:cNvSpPr>
          <p:nvPr userDrawn="1"/>
        </p:nvSpPr>
        <p:spPr bwMode="auto">
          <a:xfrm>
            <a:off x="3691333" y="5877272"/>
            <a:ext cx="2271840" cy="684512"/>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Statistical and geospatial modelling </a:t>
            </a:r>
          </a:p>
          <a:p>
            <a:pPr algn="r">
              <a:lnSpc>
                <a:spcPct val="95000"/>
              </a:lnSpc>
              <a:defRPr/>
            </a:pPr>
            <a:r>
              <a:rPr lang="en-GB" sz="700" b="0" cap="all" baseline="0" dirty="0">
                <a:solidFill>
                  <a:schemeClr val="bg1"/>
                </a:solidFill>
                <a:latin typeface="+mn-lt"/>
              </a:rPr>
              <a:t>CLASSIFICATION AND REGRESSION trees</a:t>
            </a:r>
          </a:p>
        </p:txBody>
      </p:sp>
      <p:sp>
        <p:nvSpPr>
          <p:cNvPr id="36"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Assistant Professor</a:t>
            </a:r>
          </a:p>
        </p:txBody>
      </p:sp>
      <p:sp>
        <p:nvSpPr>
          <p:cNvPr id="35"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bg1"/>
              </a:solidFill>
              <a:latin typeface="+mn-lt"/>
            </a:endParaRPr>
          </a:p>
        </p:txBody>
      </p:sp>
      <p:sp>
        <p:nvSpPr>
          <p:cNvPr id="37"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Alejandro Ordonez Gloria</a:t>
            </a:r>
          </a:p>
        </p:txBody>
      </p:sp>
      <p:sp>
        <p:nvSpPr>
          <p:cNvPr id="39"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pic>
        <p:nvPicPr>
          <p:cNvPr id="16" name="Au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760826742" name="SecondaryLogo"/>
          <p:cNvPicPr>
            <a:picLocks noChangeAspect="1"/>
          </p:cNvPicPr>
          <p:nvPr/>
        </p:nvPicPr>
        <p:blipFill>
          <a:blip r:embed="rId4"/>
          <a:stretch>
            <a:fillRect/>
          </a:stretch>
        </p:blipFill>
        <p:spPr>
          <a:xfrm>
            <a:off x="10206000" y="5997600"/>
            <a:ext cx="1658237" cy="558000"/>
          </a:xfrm>
          <a:prstGeom prst="rect">
            <a:avLst/>
          </a:prstGeom>
        </p:spPr>
      </p:pic>
      <p:pic>
        <p:nvPicPr>
          <p:cNvPr id="18" name="Billede stre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08/11/2022</a:t>
            </a:fld>
            <a:r>
              <a:rPr lang="en-GB" dirty="0"/>
              <a:t>27/08/2018</a:t>
            </a:r>
          </a:p>
        </p:txBody>
      </p:sp>
      <p:sp>
        <p:nvSpPr>
          <p:cNvPr id="3" name="Footer Placeholder 2" hidden="1"/>
          <p:cNvSpPr>
            <a:spLocks noGrp="1"/>
          </p:cNvSpPr>
          <p:nvPr>
            <p:ph type="ftr" sz="quarter" idx="11"/>
          </p:nvPr>
        </p:nvSpPr>
        <p:spPr/>
        <p:txBody>
          <a:bodyPr/>
          <a:lstStyle/>
          <a:p>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26532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7" name="Picture Placeholder 2"/>
          <p:cNvSpPr>
            <a:spLocks noGrp="1"/>
          </p:cNvSpPr>
          <p:nvPr>
            <p:ph type="pic" sz="quarter" idx="13" hasCustomPrompt="1"/>
          </p:nvPr>
        </p:nvSpPr>
        <p:spPr>
          <a:xfrm>
            <a:off x="3168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5" name="Picture Placeholder 3"/>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08/11/2022</a:t>
            </a:fld>
            <a:r>
              <a:rPr lang="en-GB" dirty="0"/>
              <a:t>27/08/2018</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2260751815"/>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4" name="Picture Placeholder 2"/>
          <p:cNvSpPr>
            <a:spLocks noGrp="1"/>
          </p:cNvSpPr>
          <p:nvPr>
            <p:ph type="pic" sz="quarter" idx="11" hasCustomPrompt="1"/>
          </p:nvPr>
        </p:nvSpPr>
        <p:spPr>
          <a:xfrm>
            <a:off x="6231600" y="316800"/>
            <a:ext cx="5644800" cy="2653200"/>
          </a:xfrm>
        </p:spPr>
        <p:txBody>
          <a:bodyPr/>
          <a:lstStyle>
            <a:lvl1pPr marL="0" indent="0">
              <a:buFontTx/>
              <a:buNone/>
              <a:defRPr b="0"/>
            </a:lvl1pPr>
          </a:lstStyle>
          <a:p>
            <a:r>
              <a:rPr lang="en-GB" dirty="0"/>
              <a:t>Click here and add image via Templafy Image Library</a:t>
            </a:r>
            <a:endParaRPr lang="en-GB"/>
          </a:p>
        </p:txBody>
      </p:sp>
      <p:sp>
        <p:nvSpPr>
          <p:cNvPr id="7" name="Picture Placeholder 3"/>
          <p:cNvSpPr>
            <a:spLocks noGrp="1"/>
          </p:cNvSpPr>
          <p:nvPr>
            <p:ph type="pic" sz="quarter" idx="13" hasCustomPrompt="1"/>
          </p:nvPr>
        </p:nvSpPr>
        <p:spPr>
          <a:xfrm>
            <a:off x="62316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08/11/2022</a:t>
            </a:fld>
            <a:r>
              <a:rPr lang="en-GB" dirty="0"/>
              <a:t>27/08/2018</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93570263"/>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13" y="315913"/>
            <a:ext cx="11557000" cy="6220354"/>
          </a:xfrm>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08/11/2022</a:t>
            </a:fld>
            <a:r>
              <a:rPr lang="en-GB" dirty="0"/>
              <a:t>27/08/2018</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534947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08/11/2022</a:t>
            </a:fld>
            <a:r>
              <a:rPr lang="en-GB" dirty="0"/>
              <a:t>27/08/2018</a:t>
            </a:r>
          </a:p>
        </p:txBody>
      </p:sp>
      <p:sp>
        <p:nvSpPr>
          <p:cNvPr id="8" name="Footer Placeholder 7" hidden="1"/>
          <p:cNvSpPr>
            <a:spLocks noGrp="1"/>
          </p:cNvSpPr>
          <p:nvPr>
            <p:ph type="ftr" sz="quarter" idx="14"/>
          </p:nvPr>
        </p:nvSpPr>
        <p:spPr/>
        <p:txBody>
          <a:bodyPr/>
          <a:lstStyle/>
          <a:p>
            <a:endParaRPr lang="en-GB" dirty="0"/>
          </a:p>
        </p:txBody>
      </p:sp>
      <p:sp>
        <p:nvSpPr>
          <p:cNvPr id="11" name="Text Placeholder 61"/>
          <p:cNvSpPr>
            <a:spLocks noGrp="1"/>
          </p:cNvSpPr>
          <p:nvPr>
            <p:ph type="body" sz="quarter" idx="16" hasCustomPrompt="1"/>
          </p:nvPr>
        </p:nvSpPr>
        <p:spPr>
          <a:xfrm>
            <a:off x="1845940" y="1412776"/>
            <a:ext cx="8496944"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en-GB" dirty="0"/>
              <a:t>Click to add Quote text, for next level ENTER and TAB</a:t>
            </a:r>
            <a:endParaRPr lang="en-GB"/>
          </a:p>
          <a:p>
            <a:pPr lvl="1"/>
            <a:r>
              <a:rPr lang="en-GB" dirty="0"/>
              <a:t>Second level</a:t>
            </a:r>
            <a:endParaRPr lang="en-GB"/>
          </a:p>
          <a:p>
            <a:pPr lvl="2"/>
            <a:endParaRPr lang="en-GB" dirty="0"/>
          </a:p>
        </p:txBody>
      </p:sp>
    </p:spTree>
    <p:extLst>
      <p:ext uri="{BB962C8B-B14F-4D97-AF65-F5344CB8AC3E}">
        <p14:creationId xmlns:p14="http://schemas.microsoft.com/office/powerpoint/2010/main" val="1796140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Title 1"/>
          <p:cNvSpPr>
            <a:spLocks noGrp="1"/>
          </p:cNvSpPr>
          <p:nvPr>
            <p:ph type="title"/>
          </p:nvPr>
        </p:nvSpPr>
        <p:spPr>
          <a:xfrm>
            <a:off x="315913" y="230400"/>
            <a:ext cx="11563200" cy="752400"/>
          </a:xfrm>
        </p:spPr>
        <p:txBody>
          <a:bodyPr anchor="t" anchorCtr="0"/>
          <a:lstStyle/>
          <a:p>
            <a:r>
              <a:rPr lang="en-GB" dirty="0"/>
              <a:t>Click to edit Master title style</a:t>
            </a:r>
            <a:endParaRPr lang="en-GB"/>
          </a:p>
        </p:txBody>
      </p:sp>
      <p:sp>
        <p:nvSpPr>
          <p:cNvPr id="7" name="Text Placeholder 2"/>
          <p:cNvSpPr>
            <a:spLocks noGrp="1"/>
          </p:cNvSpPr>
          <p:nvPr>
            <p:ph type="body" sz="quarter" idx="11" hasCustomPrompt="1"/>
          </p:nvPr>
        </p:nvSpPr>
        <p:spPr>
          <a:xfrm>
            <a:off x="2998068" y="1853461"/>
            <a:ext cx="6264696"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en-GB" dirty="0"/>
              <a:t>Click to add Quote text, for next level ENTER and TAB</a:t>
            </a:r>
            <a:endParaRPr lang="en-GB"/>
          </a:p>
          <a:p>
            <a:pPr lvl="1"/>
            <a:r>
              <a:rPr lang="en-GB" dirty="0"/>
              <a:t>Second level</a:t>
            </a:r>
            <a:endParaRPr lang="en-GB"/>
          </a:p>
        </p:txBody>
      </p:sp>
      <p:sp>
        <p:nvSpPr>
          <p:cNvPr id="11" name="Slide Number Placeholder 10"/>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08/11/2022</a:t>
            </a:fld>
            <a:r>
              <a:rPr lang="en-GB" dirty="0"/>
              <a:t>27/08/2018</a:t>
            </a:r>
          </a:p>
        </p:txBody>
      </p:sp>
      <p:sp>
        <p:nvSpPr>
          <p:cNvPr id="10" name="Footer Placeholder 9"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1495154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13" y="328612"/>
            <a:ext cx="11550650" cy="6213475"/>
          </a:xfrm>
        </p:spPr>
        <p:txBody>
          <a:body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8" name="Slide Number Placeholder 7"/>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08/11/2022</a:t>
            </a:fld>
            <a:r>
              <a:rPr lang="en-GB" dirty="0"/>
              <a:t>27/08/2018</a:t>
            </a:r>
          </a:p>
        </p:txBody>
      </p:sp>
      <p:sp>
        <p:nvSpPr>
          <p:cNvPr id="7" name="Footer Placeholder 6"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7815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a:p>
        </p:txBody>
      </p:sp>
      <p:sp>
        <p:nvSpPr>
          <p:cNvPr id="6" name="TextBox 5"/>
          <p:cNvSpPr txBox="1"/>
          <p:nvPr userDrawn="1"/>
        </p:nvSpPr>
        <p:spPr>
          <a:xfrm>
            <a:off x="-2160355" y="1022476"/>
            <a:ext cx="2012649" cy="473425"/>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Light</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08/11/2022</a:t>
            </a:fld>
            <a:r>
              <a:rPr lang="en-GB" dirty="0"/>
              <a:t>27/08/2018</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5820" y="1340768"/>
            <a:ext cx="1224136"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08/11/2022</a:t>
            </a:fld>
            <a:r>
              <a:rPr lang="en-GB" dirty="0"/>
              <a:t>27/08/2018</a:t>
            </a:r>
          </a:p>
        </p:txBody>
      </p:sp>
      <p:sp>
        <p:nvSpPr>
          <p:cNvPr id="4" name="Footer Placeholder 3" hidden="1"/>
          <p:cNvSpPr>
            <a:spLocks noGrp="1"/>
          </p:cNvSpPr>
          <p:nvPr>
            <p:ph type="ftr" sz="quarter" idx="11"/>
          </p:nvPr>
        </p:nvSpPr>
        <p:spPr/>
        <p:txBody>
          <a:bodyPr/>
          <a:lstStyle/>
          <a:p>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pic>
        <p:nvPicPr>
          <p:cNvPr id="6"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8776" y="2163364"/>
            <a:ext cx="2531272" cy="2531272"/>
          </a:xfrm>
          <a:prstGeom prst="rect">
            <a:avLst/>
          </a:prstGeom>
        </p:spPr>
      </p:pic>
      <p:sp>
        <p:nvSpPr>
          <p:cNvPr id="5" name="Date Placeholder 4" hidden="1"/>
          <p:cNvSpPr>
            <a:spLocks noGrp="1"/>
          </p:cNvSpPr>
          <p:nvPr>
            <p:ph type="dt" sz="half" idx="10"/>
          </p:nvPr>
        </p:nvSpPr>
        <p:spPr/>
        <p:txBody>
          <a:bodyPr/>
          <a:lstStyle/>
          <a:p>
            <a:fld id="{78417F83-4CBA-48F2-BAD0-783AE3701E32}" type="datetimeFigureOut">
              <a:rPr lang="en-GB" smtClean="0"/>
              <a:pPr/>
              <a:t>08/11/2022</a:t>
            </a:fld>
            <a:r>
              <a:rPr lang="en-GB" dirty="0"/>
              <a:t>27/08/2018</a:t>
            </a:r>
          </a:p>
        </p:txBody>
      </p:sp>
      <p:sp>
        <p:nvSpPr>
          <p:cNvPr id="7" name="Footer Placeholder 6" hidden="1"/>
          <p:cNvSpPr>
            <a:spLocks noGrp="1"/>
          </p:cNvSpPr>
          <p:nvPr>
            <p:ph type="ftr" sz="quarter" idx="11"/>
          </p:nvPr>
        </p:nvSpPr>
        <p:spPr/>
        <p:txBody>
          <a:bodyPr/>
          <a:lstStyle/>
          <a:p>
            <a:endParaRPr lang="en-GB" dirty="0"/>
          </a:p>
        </p:txBody>
      </p:sp>
      <p:sp>
        <p:nvSpPr>
          <p:cNvPr id="9"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379744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 name="Pladsholder til tekst 2"/>
          <p:cNvSpPr txBox="1">
            <a:spLocks/>
          </p:cNvSpPr>
          <p:nvPr userDrawn="1"/>
        </p:nvSpPr>
        <p:spPr>
          <a:xfrm>
            <a:off x="1090914" y="2098689"/>
            <a:ext cx="1274541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a:solidFill>
                  <a:schemeClr val="accent6"/>
                </a:solidFill>
                <a:latin typeface="AU Peto" panose="040C0B07020602020301" pitchFamily="82" charset="0"/>
              </a:rPr>
              <a:t>Aarhus</a:t>
            </a:r>
            <a:endParaRPr lang="en-GB"/>
          </a:p>
        </p:txBody>
      </p:sp>
      <p:sp>
        <p:nvSpPr>
          <p:cNvPr id="6" name="Pladsholder til tekst 2"/>
          <p:cNvSpPr txBox="1">
            <a:spLocks/>
          </p:cNvSpPr>
          <p:nvPr userDrawn="1"/>
        </p:nvSpPr>
        <p:spPr>
          <a:xfrm>
            <a:off x="7439540" y="2093600"/>
            <a:ext cx="4356484"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err="1">
                <a:solidFill>
                  <a:schemeClr val="bg1"/>
                </a:solidFill>
                <a:latin typeface="AU Peto" panose="040C0B07020602020301" pitchFamily="82" charset="0"/>
              </a:rPr>
              <a:t>uni</a:t>
            </a:r>
            <a:endParaRPr lang="en-GB" sz="10000" kern="0" dirty="0">
              <a:solidFill>
                <a:schemeClr val="bg1"/>
              </a:solidFill>
              <a:latin typeface="AU Peto" panose="040C0B07020602020301" pitchFamily="82" charset="0"/>
            </a:endParaRPr>
          </a:p>
        </p:txBody>
      </p:sp>
      <p:sp>
        <p:nvSpPr>
          <p:cNvPr id="7" name="Pladsholder til tekst 2"/>
          <p:cNvSpPr txBox="1">
            <a:spLocks/>
          </p:cNvSpPr>
          <p:nvPr userDrawn="1"/>
        </p:nvSpPr>
        <p:spPr>
          <a:xfrm>
            <a:off x="1881492" y="3428550"/>
            <a:ext cx="928903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en-GB" sz="10000" kern="0" dirty="0" err="1">
                <a:solidFill>
                  <a:schemeClr val="bg1"/>
                </a:solidFill>
                <a:latin typeface="AU Peto" panose="040C0B07020602020301" pitchFamily="82" charset="0"/>
              </a:rPr>
              <a:t>versiet</a:t>
            </a:r>
            <a:endParaRPr lang="en-GB" sz="10000" dirty="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08/11/2022</a:t>
            </a:fld>
            <a:r>
              <a:rPr lang="en-GB" dirty="0"/>
              <a:t>27/08/2018</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926240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p:spTree>
      <p:nvGrpSpPr>
        <p:cNvPr id="1" name=""/>
        <p:cNvGrpSpPr/>
        <p:nvPr/>
      </p:nvGrpSpPr>
      <p:grpSpPr>
        <a:xfrm>
          <a:off x="0" y="0"/>
          <a:ext cx="0" cy="0"/>
          <a:chOff x="0" y="0"/>
          <a:chExt cx="0" cy="0"/>
        </a:xfrm>
      </p:grpSpPr>
      <p:sp>
        <p:nvSpPr>
          <p:cNvPr id="21"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19" name="White Top Rectangle"/>
          <p:cNvSpPr>
            <a:spLocks noChangeArrowheads="1"/>
          </p:cNvSpPr>
          <p:nvPr userDrawn="1"/>
        </p:nvSpPr>
        <p:spPr bwMode="auto">
          <a:xfrm>
            <a:off x="985838" y="3443622"/>
            <a:ext cx="648000" cy="46800"/>
          </a:xfrm>
          <a:prstGeom prst="rect">
            <a:avLst/>
          </a:prstGeom>
          <a:solidFill>
            <a:schemeClr val="bg1"/>
          </a:solidFill>
          <a:ln w="9525">
            <a:noFill/>
            <a:miter lim="800000"/>
            <a:headEnd/>
            <a:tailEnd/>
          </a:ln>
          <a:effectLst/>
        </p:spPr>
        <p:txBody>
          <a:bodyPr wrap="none" anchor="ctr"/>
          <a:lstStyle/>
          <a:p>
            <a:pPr>
              <a:defRPr/>
            </a:pPr>
            <a:endParaRPr lang="en-GB" sz="4799" dirty="0"/>
          </a:p>
        </p:txBody>
      </p:sp>
      <p:sp>
        <p:nvSpPr>
          <p:cNvPr id="34819" name="Title 1"/>
          <p:cNvSpPr>
            <a:spLocks noGrp="1" noChangeArrowheads="1"/>
          </p:cNvSpPr>
          <p:nvPr>
            <p:ph type="ctrTitle"/>
          </p:nvPr>
        </p:nvSpPr>
        <p:spPr>
          <a:xfrm>
            <a:off x="981844" y="1520315"/>
            <a:ext cx="9543307" cy="1779553"/>
          </a:xfrm>
        </p:spPr>
        <p:txBody>
          <a:bodyPr wrap="square" anchor="b" anchorCtr="0">
            <a:no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4" name="Text Placeholder 3"/>
          <p:cNvSpPr>
            <a:spLocks noGrp="1"/>
          </p:cNvSpPr>
          <p:nvPr>
            <p:ph type="body" sz="quarter" idx="11"/>
          </p:nvPr>
        </p:nvSpPr>
        <p:spPr>
          <a:xfrm>
            <a:off x="985838" y="3715431"/>
            <a:ext cx="7161212" cy="1746085"/>
          </a:xfrm>
        </p:spPr>
        <p:txBody>
          <a:bodyPr/>
          <a:lstStyle>
            <a:lvl1pPr marL="0" indent="0">
              <a:lnSpc>
                <a:spcPct val="101000"/>
              </a:lnSpc>
              <a:buFontTx/>
              <a:buNone/>
              <a:defRPr sz="27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endParaRPr lang="en-GB"/>
          </a:p>
        </p:txBody>
      </p:sp>
      <p:sp>
        <p:nvSpPr>
          <p:cNvPr id="22" name="TextBox 21"/>
          <p:cNvSpPr txBox="1"/>
          <p:nvPr userDrawn="1"/>
        </p:nvSpPr>
        <p:spPr>
          <a:xfrm>
            <a:off x="-2160355" y="2132856"/>
            <a:ext cx="2012649" cy="738664"/>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bold</a:t>
            </a:r>
            <a:endParaRPr lang="en-GB" sz="4799" dirty="0"/>
          </a:p>
        </p:txBody>
      </p:sp>
      <p:sp>
        <p:nvSpPr>
          <p:cNvPr id="38"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Bioscience</a:t>
            </a:r>
          </a:p>
        </p:txBody>
      </p:sp>
      <p:sp>
        <p:nvSpPr>
          <p:cNvPr id="43"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41"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Assistant Professor</a:t>
            </a:r>
          </a:p>
        </p:txBody>
      </p:sp>
      <p:sp>
        <p:nvSpPr>
          <p:cNvPr id="40"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bg1"/>
              </a:solidFill>
              <a:latin typeface="+mn-lt"/>
            </a:endParaRPr>
          </a:p>
        </p:txBody>
      </p:sp>
      <p:sp>
        <p:nvSpPr>
          <p:cNvPr id="42"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Alejandro Ordonez Gloria</a:t>
            </a: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23" name="Billede stre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1865362230" name="SecondaryLogo"/>
          <p:cNvPicPr>
            <a:picLocks noChangeAspect="1"/>
          </p:cNvPicPr>
          <p:nvPr/>
        </p:nvPicPr>
        <p:blipFill>
          <a:blip r:embed="rId4"/>
          <a:stretch>
            <a:fillRect/>
          </a:stretch>
        </p:blipFill>
        <p:spPr>
          <a:xfrm>
            <a:off x="10206000" y="5997600"/>
            <a:ext cx="1658237" cy="558000"/>
          </a:xfrm>
          <a:prstGeom prst="rect">
            <a:avLst/>
          </a:prstGeom>
        </p:spPr>
      </p:pic>
      <p:sp>
        <p:nvSpPr>
          <p:cNvPr id="5" name="Slide Number Placeholder 4"/>
          <p:cNvSpPr>
            <a:spLocks noGrp="1"/>
          </p:cNvSpPr>
          <p:nvPr>
            <p:ph type="sldNum" sz="quarter" idx="14"/>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2"/>
          </p:nvPr>
        </p:nvSpPr>
        <p:spPr/>
        <p:txBody>
          <a:bodyPr/>
          <a:lstStyle/>
          <a:p>
            <a:fld id="{78417F83-4CBA-48F2-BAD0-783AE3701E32}" type="datetimeFigureOut">
              <a:rPr lang="en-GB" smtClean="0"/>
              <a:pPr/>
              <a:t>08/11/2022</a:t>
            </a:fld>
            <a:r>
              <a:rPr lang="en-GB" dirty="0"/>
              <a:t>27/08/2018</a:t>
            </a:r>
          </a:p>
        </p:txBody>
      </p:sp>
      <p:sp>
        <p:nvSpPr>
          <p:cNvPr id="3" name="Footer Placeholder 2" hidden="1"/>
          <p:cNvSpPr>
            <a:spLocks noGrp="1"/>
          </p:cNvSpPr>
          <p:nvPr>
            <p:ph type="ftr" sz="quarter" idx="13"/>
          </p:nvPr>
        </p:nvSpPr>
        <p:spPr/>
        <p:txBody>
          <a:bodyPr/>
          <a:lstStyle/>
          <a:p>
            <a:endParaRPr lang="en-GB" dirty="0"/>
          </a:p>
        </p:txBody>
      </p:sp>
      <p:sp>
        <p:nvSpPr>
          <p:cNvPr id="24" name="Date_DateCustomA">
            <a:extLst>
              <a:ext uri="{FF2B5EF4-FFF2-40B4-BE49-F238E27FC236}">
                <a16:creationId xmlns:a16="http://schemas.microsoft.com/office/drawing/2014/main" id="{14D87F86-752A-834E-8D65-D14F3392A0FC}"/>
              </a:ext>
            </a:extLst>
          </p:cNvPr>
          <p:cNvSpPr txBox="1">
            <a:spLocks noChangeArrowheads="1"/>
          </p:cNvSpPr>
          <p:nvPr userDrawn="1"/>
        </p:nvSpPr>
        <p:spPr bwMode="auto">
          <a:xfrm>
            <a:off x="3691333" y="5877272"/>
            <a:ext cx="2271840" cy="684512"/>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Statistical and geospatial modelling </a:t>
            </a:r>
          </a:p>
          <a:p>
            <a:pPr algn="r">
              <a:lnSpc>
                <a:spcPct val="95000"/>
              </a:lnSpc>
              <a:defRPr/>
            </a:pPr>
            <a:r>
              <a:rPr lang="en-GB" sz="700" b="0" kern="1200" cap="all" baseline="0" dirty="0">
                <a:solidFill>
                  <a:schemeClr val="bg1"/>
                </a:solidFill>
                <a:latin typeface="AU Passata" pitchFamily="34" charset="0"/>
                <a:ea typeface="+mn-ea"/>
                <a:cs typeface="+mn-cs"/>
              </a:rPr>
              <a:t>CLASSIFICATION AND REGRESSION trees</a:t>
            </a:r>
          </a:p>
        </p:txBody>
      </p:sp>
    </p:spTree>
    <p:extLst>
      <p:ext uri="{BB962C8B-B14F-4D97-AF65-F5344CB8AC3E}">
        <p14:creationId xmlns:p14="http://schemas.microsoft.com/office/powerpoint/2010/main" val="1127008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5" name="LAN_AUWBreak"/>
          <p:cNvSpPr/>
          <p:nvPr userDrawn="1"/>
        </p:nvSpPr>
        <p:spPr bwMode="auto">
          <a:xfrm>
            <a:off x="6022613" y="2804400"/>
            <a:ext cx="65" cy="757567"/>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4000" b="0" i="0" u="none" strike="noStrike" cap="all" normalizeH="0" baseline="0" noProof="1">
                <a:ln>
                  <a:noFill/>
                </a:ln>
                <a:solidFill>
                  <a:schemeClr val="bg1"/>
                </a:solidFill>
                <a:effectLst/>
                <a:latin typeface="AU Passata" pitchFamily="34" charset="0"/>
              </a:rPr>
              <a:t>Aarhus
University</a:t>
            </a:r>
          </a:p>
        </p:txBody>
      </p:sp>
      <p:pic>
        <p:nvPicPr>
          <p:cNvPr id="6" name="Logo whit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8268" y="2864711"/>
            <a:ext cx="222840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08/11/2022</a:t>
            </a:fld>
            <a:r>
              <a:rPr lang="en-GB" dirty="0"/>
              <a:t>27/08/2018</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4128896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5"/>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86" indent="0">
              <a:buNone/>
              <a:defRPr sz="2000" b="1"/>
            </a:lvl2pPr>
            <a:lvl3pPr marL="914171"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86" indent="0">
              <a:buNone/>
              <a:defRPr sz="2000" b="1"/>
            </a:lvl2pPr>
            <a:lvl3pPr marL="914171"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08FB6D-DADB-414C-AD36-CD783DE99C0E}" type="datetimeFigureOut">
              <a:rPr lang="en-US" smtClean="0"/>
              <a:t>11/8/22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4F4404-2B9E-9B42-A1D0-F128D41F62CB}" type="slidenum">
              <a:rPr lang="en-US" smtClean="0"/>
              <a:t>‹#›</a:t>
            </a:fld>
            <a:endParaRPr lang="en-US"/>
          </a:p>
        </p:txBody>
      </p:sp>
    </p:spTree>
    <p:extLst>
      <p:ext uri="{BB962C8B-B14F-4D97-AF65-F5344CB8AC3E}">
        <p14:creationId xmlns:p14="http://schemas.microsoft.com/office/powerpoint/2010/main" val="1364738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08FB6D-DADB-414C-AD36-CD783DE99C0E}"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F4404-2B9E-9B42-A1D0-F128D41F62CB}" type="slidenum">
              <a:rPr lang="en-US" smtClean="0"/>
              <a:t>‹#›</a:t>
            </a:fld>
            <a:endParaRPr lang="en-US"/>
          </a:p>
        </p:txBody>
      </p:sp>
    </p:spTree>
    <p:extLst>
      <p:ext uri="{BB962C8B-B14F-4D97-AF65-F5344CB8AC3E}">
        <p14:creationId xmlns:p14="http://schemas.microsoft.com/office/powerpoint/2010/main" val="4210678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o picture">
    <p:spTree>
      <p:nvGrpSpPr>
        <p:cNvPr id="1" name=""/>
        <p:cNvGrpSpPr/>
        <p:nvPr/>
      </p:nvGrpSpPr>
      <p:grpSpPr>
        <a:xfrm>
          <a:off x="0" y="0"/>
          <a:ext cx="0" cy="0"/>
          <a:chOff x="0" y="0"/>
          <a:chExt cx="0" cy="0"/>
        </a:xfrm>
      </p:grpSpPr>
      <p:sp>
        <p:nvSpPr>
          <p:cNvPr id="22"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4" name="TextBox 13"/>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Bioscience</a:t>
            </a:r>
          </a:p>
        </p:txBody>
      </p:sp>
      <p:sp>
        <p:nvSpPr>
          <p:cNvPr id="30"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28"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Assistant Professor</a:t>
            </a:r>
          </a:p>
        </p:txBody>
      </p:sp>
      <p:sp>
        <p:nvSpPr>
          <p:cNvPr id="27"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bg1"/>
              </a:solidFill>
              <a:latin typeface="+mn-lt"/>
            </a:endParaRPr>
          </a:p>
        </p:txBody>
      </p:sp>
      <p:sp>
        <p:nvSpPr>
          <p:cNvPr id="29"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Alejandro Ordonez Gloria</a:t>
            </a: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23" name="Billed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1870745566" name="SecondaryLogo"/>
          <p:cNvPicPr>
            <a:picLocks noChangeAspect="1"/>
          </p:cNvPicPr>
          <p:nvPr/>
        </p:nvPicPr>
        <p:blipFill>
          <a:blip r:embed="rId4"/>
          <a:stretch>
            <a:fillRect/>
          </a:stretch>
        </p:blipFill>
        <p:spPr>
          <a:xfrm>
            <a:off x="10206000" y="5997600"/>
            <a:ext cx="1658237" cy="558000"/>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08/11/2022</a:t>
            </a:fld>
            <a:r>
              <a:rPr lang="en-GB" dirty="0"/>
              <a:t>27/08/2018</a:t>
            </a:r>
          </a:p>
        </p:txBody>
      </p:sp>
      <p:sp>
        <p:nvSpPr>
          <p:cNvPr id="3" name="Footer Placeholder 2" hidden="1"/>
          <p:cNvSpPr>
            <a:spLocks noGrp="1"/>
          </p:cNvSpPr>
          <p:nvPr>
            <p:ph type="ftr" sz="quarter" idx="11"/>
          </p:nvPr>
        </p:nvSpPr>
        <p:spPr/>
        <p:txBody>
          <a:bodyPr/>
          <a:lstStyle/>
          <a:p>
            <a:endParaRPr lang="en-GB" dirty="0"/>
          </a:p>
        </p:txBody>
      </p:sp>
      <p:sp>
        <p:nvSpPr>
          <p:cNvPr id="18" name="Date_DateCustomA">
            <a:extLst>
              <a:ext uri="{FF2B5EF4-FFF2-40B4-BE49-F238E27FC236}">
                <a16:creationId xmlns:a16="http://schemas.microsoft.com/office/drawing/2014/main" id="{91DF8922-1EC6-CA44-9D14-45F49AB18588}"/>
              </a:ext>
            </a:extLst>
          </p:cNvPr>
          <p:cNvSpPr txBox="1">
            <a:spLocks noChangeArrowheads="1"/>
          </p:cNvSpPr>
          <p:nvPr userDrawn="1"/>
        </p:nvSpPr>
        <p:spPr bwMode="auto">
          <a:xfrm>
            <a:off x="3691333" y="5877272"/>
            <a:ext cx="2271840" cy="684512"/>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Statistical and geospatial modelling </a:t>
            </a:r>
          </a:p>
          <a:p>
            <a:pPr algn="r">
              <a:lnSpc>
                <a:spcPct val="95000"/>
              </a:lnSpc>
              <a:defRPr/>
            </a:pPr>
            <a:r>
              <a:rPr lang="en-GB" sz="700" b="0" kern="1200" cap="all" baseline="0" dirty="0">
                <a:solidFill>
                  <a:schemeClr val="bg1"/>
                </a:solidFill>
                <a:latin typeface="AU Passata" pitchFamily="34" charset="0"/>
                <a:ea typeface="+mn-ea"/>
                <a:cs typeface="+mn-cs"/>
              </a:rPr>
              <a:t>CLASSIFICATION AND REGRESSION trees</a:t>
            </a:r>
          </a:p>
        </p:txBody>
      </p:sp>
    </p:spTree>
    <p:extLst>
      <p:ext uri="{BB962C8B-B14F-4D97-AF65-F5344CB8AC3E}">
        <p14:creationId xmlns:p14="http://schemas.microsoft.com/office/powerpoint/2010/main" val="20073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5838" y="1960079"/>
            <a:ext cx="10220325"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3598" y="340161"/>
            <a:ext cx="1825892" cy="461665"/>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 </a:t>
            </a:r>
            <a:endParaRPr lang="en-GB"/>
          </a:p>
          <a:p>
            <a:pPr algn="r">
              <a:lnSpc>
                <a:spcPct val="100000"/>
              </a:lnSpc>
            </a:pPr>
            <a:r>
              <a:rPr lang="en-GB" sz="1000" baseline="0" noProof="1">
                <a:solidFill>
                  <a:schemeClr val="tx1">
                    <a:lumMod val="75000"/>
                    <a:lumOff val="25000"/>
                  </a:schemeClr>
                </a:solidFill>
              </a:rPr>
              <a:t>ændr 2. linje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08/11/2022</a:t>
            </a:fld>
            <a:r>
              <a:rPr lang="en-GB" dirty="0"/>
              <a:t>27/08/2018</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3200"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13" y="228627"/>
            <a:ext cx="1155600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5838" y="1373021"/>
            <a:ext cx="10220325"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08/11/2022</a:t>
            </a:fld>
            <a:r>
              <a:rPr lang="en-GB" dirty="0"/>
              <a:t>27/08/2018</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997128513"/>
      </p:ext>
    </p:extLst>
  </p:cSld>
  <p:clrMapOvr>
    <a:masterClrMapping/>
  </p:clrMapOvr>
  <p:extLst>
    <p:ext uri="{DCECCB84-F9BA-43D5-87BE-67443E8EF086}">
      <p15:sldGuideLst xmlns:p15="http://schemas.microsoft.com/office/powerpoint/2012/main">
        <p15:guide id="1" orient="horz" pos="865" userDrawn="1">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3200"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hasCustomPrompt="1"/>
          </p:nvPr>
        </p:nvSpPr>
        <p:spPr>
          <a:xfrm>
            <a:off x="316800" y="230400"/>
            <a:ext cx="5644263" cy="752400"/>
          </a:xfrm>
        </p:spPr>
        <p:txBody>
          <a:bodyPr anchor="t" anchorCtr="0"/>
          <a:lstStyle>
            <a:lvl1pPr>
              <a:defRPr/>
            </a:lvl1pPr>
          </a:lstStyle>
          <a:p>
            <a:r>
              <a:rPr lang="en-GB" dirty="0"/>
              <a:t>Insert title</a:t>
            </a:r>
            <a:endParaRPr lang="en-GB"/>
          </a:p>
        </p:txBody>
      </p:sp>
      <p:sp>
        <p:nvSpPr>
          <p:cNvPr id="10" name="Text Placeholder 2"/>
          <p:cNvSpPr>
            <a:spLocks noGrp="1"/>
          </p:cNvSpPr>
          <p:nvPr>
            <p:ph type="body" sz="quarter" idx="14"/>
          </p:nvPr>
        </p:nvSpPr>
        <p:spPr>
          <a:xfrm>
            <a:off x="985838" y="1371600"/>
            <a:ext cx="4975225" cy="452596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7" name="Picture Placeholder 3"/>
          <p:cNvSpPr>
            <a:spLocks noGrp="1"/>
          </p:cNvSpPr>
          <p:nvPr>
            <p:ph type="pic" sz="quarter" idx="13" hasCustomPrompt="1"/>
          </p:nvPr>
        </p:nvSpPr>
        <p:spPr>
          <a:xfrm>
            <a:off x="6230198" y="315913"/>
            <a:ext cx="5644110" cy="558165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08/11/2022</a:t>
            </a:fld>
            <a:r>
              <a:rPr lang="en-GB" dirty="0"/>
              <a:t>27/08/2018</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3999787102"/>
      </p:ext>
    </p:extLst>
  </p:cSld>
  <p:clrMapOvr>
    <a:masterClrMapping/>
  </p:clrMapOvr>
  <p:extLst>
    <p:ext uri="{DCECCB84-F9BA-43D5-87BE-67443E8EF086}">
      <p15:sldGuideLst xmlns:p15="http://schemas.microsoft.com/office/powerpoint/2012/main">
        <p15:guide id="1" pos="3924" userDrawn="1">
          <p15:clr>
            <a:srgbClr val="A4A3A4"/>
          </p15:clr>
        </p15:guide>
        <p15:guide id="2" pos="3755"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0"/>
            <a:ext cx="12193200"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1001075" y="269454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p:nvPr>
        </p:nvSpPr>
        <p:spPr>
          <a:xfrm>
            <a:off x="985838" y="1484784"/>
            <a:ext cx="4975225" cy="971980"/>
          </a:xfrm>
        </p:spPr>
        <p:txBody>
          <a:bodyPr anchor="b" anchorCtr="0"/>
          <a:lstStyle>
            <a:lvl1pPr>
              <a:lnSpc>
                <a:spcPct val="95000"/>
              </a:lnSpc>
              <a:defRPr sz="3000">
                <a:latin typeface="+mn-lt"/>
              </a:defRPr>
            </a:lvl1pPr>
          </a:lstStyle>
          <a:p>
            <a:r>
              <a:rPr lang="en-GB" dirty="0"/>
              <a:t>Click to edit Master title style</a:t>
            </a:r>
            <a:endParaRPr lang="en-GB"/>
          </a:p>
        </p:txBody>
      </p:sp>
      <p:sp>
        <p:nvSpPr>
          <p:cNvPr id="10" name="Text Placeholder 2"/>
          <p:cNvSpPr>
            <a:spLocks noGrp="1"/>
          </p:cNvSpPr>
          <p:nvPr>
            <p:ph type="body" sz="quarter" idx="14"/>
          </p:nvPr>
        </p:nvSpPr>
        <p:spPr>
          <a:xfrm>
            <a:off x="985838" y="3010711"/>
            <a:ext cx="4975225" cy="1858449"/>
          </a:xfrm>
        </p:spPr>
        <p:txBody>
          <a:bodyPr/>
          <a:lstStyle>
            <a:lvl1pPr marL="0" indent="0">
              <a:buFont typeface="Calibri" panose="020F0502020204030204" pitchFamily="34" charset="0"/>
              <a:buChar char="​"/>
              <a:defRPr/>
            </a:lvl1pPr>
            <a:lvl5pPr>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r>
              <a:rPr lang="en-GB" dirty="0"/>
              <a:t>6</a:t>
            </a:r>
            <a:endParaRPr lang="en-GB"/>
          </a:p>
        </p:txBody>
      </p:sp>
      <p:sp>
        <p:nvSpPr>
          <p:cNvPr id="7" name="Picture Placeholder 3"/>
          <p:cNvSpPr>
            <a:spLocks noGrp="1"/>
          </p:cNvSpPr>
          <p:nvPr>
            <p:ph type="pic" sz="quarter" idx="13" hasCustomPrompt="1"/>
          </p:nvPr>
        </p:nvSpPr>
        <p:spPr>
          <a:xfrm>
            <a:off x="6231600" y="315913"/>
            <a:ext cx="5644800" cy="558360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1780882"/>
            <a:ext cx="1825892" cy="153888"/>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a:t>
            </a:r>
            <a:endParaRPr lang="en-GB"/>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08/11/2022</a:t>
            </a:fld>
            <a:r>
              <a:rPr lang="en-GB" dirty="0"/>
              <a:t>27/08/2018</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4270316488"/>
      </p:ext>
    </p:extLst>
  </p:cSld>
  <p:clrMapOvr>
    <a:masterClrMapping/>
  </p:clrMapOvr>
  <p:extLst>
    <p:ext uri="{DCECCB84-F9BA-43D5-87BE-67443E8EF086}">
      <p15:sldGuideLst xmlns:p15="http://schemas.microsoft.com/office/powerpoint/2012/main">
        <p15:guide id="1" pos="3930" userDrawn="1">
          <p15:clr>
            <a:srgbClr val="A4A3A4"/>
          </p15:clr>
        </p15:guide>
        <p15:guide id="2" pos="3755" userDrawn="1">
          <p15:clr>
            <a:srgbClr val="A4A3A4"/>
          </p15:clr>
        </p15:guide>
        <p15:guide id="3" orient="horz" pos="3069"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00" y="316800"/>
            <a:ext cx="115596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08/11/2022</a:t>
            </a:fld>
            <a:r>
              <a:rPr lang="en-GB" dirty="0"/>
              <a:t>27/08/2018</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30776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5" name="Picture Placeholder 2"/>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9" name="Slide Number Placeholder 8"/>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3"/>
          </p:nvPr>
        </p:nvSpPr>
        <p:spPr/>
        <p:txBody>
          <a:bodyPr/>
          <a:lstStyle/>
          <a:p>
            <a:fld id="{78417F83-4CBA-48F2-BAD0-783AE3701E32}" type="datetimeFigureOut">
              <a:rPr lang="en-GB" smtClean="0"/>
              <a:pPr/>
              <a:t>08/11/2022</a:t>
            </a:fld>
            <a:r>
              <a:rPr lang="en-GB" dirty="0"/>
              <a:t>27/08/2018</a:t>
            </a:r>
          </a:p>
        </p:txBody>
      </p:sp>
      <p:sp>
        <p:nvSpPr>
          <p:cNvPr id="8" name="Footer Placeholder 7"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087004173"/>
      </p:ext>
    </p:extLst>
  </p:cSld>
  <p:clrMapOvr>
    <a:masterClrMapping/>
  </p:clrMapOvr>
  <p:extLst>
    <p:ext uri="{DCECCB84-F9BA-43D5-87BE-67443E8EF086}">
      <p15:sldGuideLst xmlns:p15="http://schemas.microsoft.com/office/powerpoint/2012/main">
        <p15:guide id="1" pos="3924" userDrawn="1">
          <p15:clr>
            <a:srgbClr val="A4A3A4"/>
          </p15:clr>
        </p15:guide>
        <p15:guide id="2" pos="3754"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13" y="149115"/>
            <a:ext cx="1155700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dirty="0"/>
              <a:t>Click to edit Master title style</a:t>
            </a:r>
            <a:endParaRPr lang="en-GB"/>
          </a:p>
        </p:txBody>
      </p:sp>
      <p:sp>
        <p:nvSpPr>
          <p:cNvPr id="1028" name="Rectangle 2"/>
          <p:cNvSpPr>
            <a:spLocks noGrp="1" noChangeArrowheads="1"/>
          </p:cNvSpPr>
          <p:nvPr>
            <p:ph type="body" idx="1"/>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a:t>Click to edit Master text styles</a:t>
            </a:r>
            <a:endParaRPr lang="en-GB"/>
          </a:p>
          <a:p>
            <a:pPr lvl="1"/>
            <a:r>
              <a:rPr lang="en-GB" noProof="0" dirty="0"/>
              <a:t>Second level</a:t>
            </a:r>
            <a:endParaRPr lang="en-GB"/>
          </a:p>
          <a:p>
            <a:pPr lvl="2"/>
            <a:r>
              <a:rPr lang="en-GB" noProof="0" dirty="0"/>
              <a:t>Third level</a:t>
            </a:r>
            <a:endParaRPr lang="en-GB"/>
          </a:p>
          <a:p>
            <a:pPr lvl="3"/>
            <a:r>
              <a:rPr lang="en-GB" noProof="0" dirty="0"/>
              <a:t>Fourth level</a:t>
            </a:r>
            <a:endParaRPr lang="en-GB"/>
          </a:p>
          <a:p>
            <a:pPr lvl="4"/>
            <a:r>
              <a:rPr lang="en-GB" noProof="0" dirty="0"/>
              <a:t>Fifth level</a:t>
            </a:r>
            <a:endParaRPr lang="en-GB"/>
          </a:p>
          <a:p>
            <a:pPr lvl="5"/>
            <a:r>
              <a:rPr lang="en-GB" noProof="0" dirty="0"/>
              <a:t>6 level</a:t>
            </a:r>
            <a:endParaRPr lang="en-GB"/>
          </a:p>
          <a:p>
            <a:pPr lvl="6"/>
            <a:r>
              <a:rPr lang="en-GB" noProof="0" dirty="0"/>
              <a:t>7 level</a:t>
            </a:r>
            <a:endParaRPr lang="en-GB"/>
          </a:p>
          <a:p>
            <a:pPr lvl="7"/>
            <a:r>
              <a:rPr lang="en-GB" noProof="0" dirty="0"/>
              <a:t>8 level</a:t>
            </a:r>
            <a:endParaRPr lang="en-GB"/>
          </a:p>
          <a:p>
            <a:pPr lvl="8"/>
            <a:r>
              <a:rPr lang="en-GB" noProof="0" dirty="0"/>
              <a:t>9 level</a:t>
            </a:r>
            <a:endParaRPr lang="en-GB"/>
          </a:p>
        </p:txBody>
      </p:sp>
      <p:pic>
        <p:nvPicPr>
          <p:cNvPr id="1812138603" name="SecondaryLogo_sort"/>
          <p:cNvPicPr>
            <a:picLocks noChangeAspect="1"/>
          </p:cNvPicPr>
          <p:nvPr/>
        </p:nvPicPr>
        <p:blipFill>
          <a:blip r:embed="rId24"/>
          <a:stretch>
            <a:fillRect/>
          </a:stretch>
        </p:blipFill>
        <p:spPr>
          <a:xfrm>
            <a:off x="10206000" y="5997600"/>
            <a:ext cx="1658237" cy="558000"/>
          </a:xfrm>
          <a:prstGeom prst="rect">
            <a:avLst/>
          </a:prstGeom>
        </p:spPr>
      </p:pic>
      <p:sp>
        <p:nvSpPr>
          <p:cNvPr id="23" name="Black Rectangle"/>
          <p:cNvSpPr/>
          <p:nvPr userDrawn="1"/>
        </p:nvSpPr>
        <p:spPr>
          <a:xfrm>
            <a:off x="989440" y="1663088"/>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19"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tx1"/>
              </a:solidFill>
              <a:latin typeface="+mn-lt"/>
            </a:endParaRPr>
          </a:p>
        </p:txBody>
      </p:sp>
      <p:sp>
        <p:nvSpPr>
          <p:cNvPr id="21"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tx1"/>
                </a:solidFill>
                <a:latin typeface="+mn-lt"/>
              </a:rPr>
              <a:t>Alejandro Ordonez Gloria</a:t>
            </a:r>
          </a:p>
        </p:txBody>
      </p:sp>
      <p:sp>
        <p:nvSpPr>
          <p:cNvPr id="27" name="Date_DateCustomA"/>
          <p:cNvSpPr txBox="1">
            <a:spLocks noChangeArrowheads="1"/>
          </p:cNvSpPr>
          <p:nvPr userDrawn="1"/>
        </p:nvSpPr>
        <p:spPr bwMode="auto">
          <a:xfrm>
            <a:off x="3607904" y="5877272"/>
            <a:ext cx="2355269" cy="699131"/>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none" baseline="0" dirty="0">
                <a:solidFill>
                  <a:schemeClr val="tx1"/>
                </a:solidFill>
                <a:latin typeface="+mn-lt"/>
              </a:rPr>
              <a:t>STATISTICAL AND GEOSPATIAL MODELLING </a:t>
            </a:r>
          </a:p>
          <a:p>
            <a:pPr algn="r">
              <a:lnSpc>
                <a:spcPct val="95000"/>
              </a:lnSpc>
              <a:defRPr/>
            </a:pPr>
            <a:r>
              <a:rPr lang="en-GB" sz="800" dirty="0"/>
              <a:t>CLASSIFICATION AND REGRESSION trees</a:t>
            </a:r>
            <a:endParaRPr lang="en-GB" sz="700" b="0" cap="none" baseline="0" dirty="0">
              <a:solidFill>
                <a:schemeClr val="tx1"/>
              </a:solidFill>
              <a:latin typeface="+mn-lt"/>
            </a:endParaRPr>
          </a:p>
        </p:txBody>
      </p:sp>
      <p:sp>
        <p:nvSpPr>
          <p:cNvPr id="28"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tx1"/>
                </a:solidFill>
                <a:latin typeface="+mn-lt"/>
              </a:rPr>
              <a:t>Assistant Professor</a:t>
            </a:r>
          </a:p>
        </p:txBody>
      </p:sp>
      <p:pic>
        <p:nvPicPr>
          <p:cNvPr id="7" name="Au logo"/>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302400" y="5999002"/>
            <a:ext cx="557570" cy="558000"/>
          </a:xfrm>
          <a:prstGeom prst="rect">
            <a:avLst/>
          </a:prstGeom>
        </p:spPr>
      </p:pic>
      <p:pic>
        <p:nvPicPr>
          <p:cNvPr id="10" name="Billede streg"/>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6073200" y="5997600"/>
            <a:ext cx="71734" cy="558000"/>
          </a:xfrm>
          <a:prstGeom prst="rect">
            <a:avLst/>
          </a:prstGeom>
        </p:spPr>
      </p:pic>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tx1"/>
                </a:solidFill>
                <a:latin typeface="AU Passata Light" pitchFamily="34" charset="0"/>
              </a:rPr>
              <a:t>Department of Bioscience</a:t>
            </a:r>
          </a:p>
        </p:txBody>
      </p:sp>
      <p:sp>
        <p:nvSpPr>
          <p:cNvPr id="26"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tx1"/>
                </a:solidFill>
                <a:effectLst/>
                <a:latin typeface="AU Passata" pitchFamily="34" charset="0"/>
              </a:rPr>
              <a:t>Aarhus
University</a:t>
            </a:r>
          </a:p>
        </p:txBody>
      </p:sp>
      <p:sp>
        <p:nvSpPr>
          <p:cNvPr id="1030" name="Sidetal"/>
          <p:cNvSpPr>
            <a:spLocks noGrp="1" noChangeArrowheads="1"/>
          </p:cNvSpPr>
          <p:nvPr>
            <p:ph type="sldNum" sz="quarter" idx="4"/>
          </p:nvPr>
        </p:nvSpPr>
        <p:spPr bwMode="auto">
          <a:xfrm>
            <a:off x="11807992" y="6581497"/>
            <a:ext cx="252000"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78417F83-4CBA-48F2-BAD0-783AE3701E32}" type="datetimeFigureOut">
              <a:rPr lang="en-GB" smtClean="0"/>
              <a:pPr/>
              <a:t>08/11/2022</a:t>
            </a:fld>
            <a:r>
              <a:rPr lang="en-GB"/>
              <a:t>27/08/2018</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en-GB" dirty="0"/>
          </a:p>
        </p:txBody>
      </p:sp>
    </p:spTree>
  </p:cSld>
  <p:clrMap bg1="lt1" tx1="dk1" bg2="lt2" tx2="dk2" accent1="accent1" accent2="accent2" accent3="accent3" accent4="accent4" accent5="accent5" accent6="accent6" hlink="hlink" folHlink="folHlink"/>
  <p:sldLayoutIdLst>
    <p:sldLayoutId id="2147483659" r:id="rId1"/>
    <p:sldLayoutId id="2147483656" r:id="rId2"/>
    <p:sldLayoutId id="2147483673" r:id="rId3"/>
    <p:sldLayoutId id="2147483666" r:id="rId4"/>
    <p:sldLayoutId id="2147483662" r:id="rId5"/>
    <p:sldLayoutId id="2147483649" r:id="rId6"/>
    <p:sldLayoutId id="2147483669" r:id="rId7"/>
    <p:sldLayoutId id="2147483661" r:id="rId8"/>
    <p:sldLayoutId id="2147483668" r:id="rId9"/>
    <p:sldLayoutId id="2147483663" r:id="rId10"/>
    <p:sldLayoutId id="2147483670" r:id="rId11"/>
    <p:sldLayoutId id="2147483654" r:id="rId12"/>
    <p:sldLayoutId id="2147483664" r:id="rId13"/>
    <p:sldLayoutId id="2147483671" r:id="rId14"/>
    <p:sldLayoutId id="2147483650" r:id="rId15"/>
    <p:sldLayoutId id="2147483655" r:id="rId16"/>
    <p:sldLayoutId id="2147483651" r:id="rId17"/>
    <p:sldLayoutId id="2147483672" r:id="rId18"/>
    <p:sldLayoutId id="2147483678" r:id="rId19"/>
    <p:sldLayoutId id="2147483658" r:id="rId20"/>
    <p:sldLayoutId id="2147483682" r:id="rId21"/>
    <p:sldLayoutId id="2147483683" r:id="rId22"/>
  </p:sldLayoutIdLst>
  <p:hf sldNum="0" hdr="0" ftr="0"/>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userDrawn="1">
          <p15:clr>
            <a:srgbClr val="000000"/>
          </p15:clr>
        </p15:guide>
        <p15:guide id="5" orient="horz" pos="4131" userDrawn="1">
          <p15:clr>
            <a:srgbClr val="A4A3A4"/>
          </p15:clr>
        </p15:guide>
        <p15:guide id="6" pos="7479" userDrawn="1">
          <p15:clr>
            <a:srgbClr val="A4A3A4"/>
          </p15:clr>
        </p15:guide>
        <p15:guide id="7" orient="horz" pos="1234" userDrawn="1">
          <p15:clr>
            <a:srgbClr val="000000"/>
          </p15:clr>
        </p15:guide>
        <p15:guide id="8" pos="7059" userDrawn="1">
          <p15:clr>
            <a:srgbClr val="000000"/>
          </p15:clr>
        </p15:guide>
        <p15:guide id="9" pos="199" userDrawn="1">
          <p15:clr>
            <a:srgbClr val="A4A3A4"/>
          </p15:clr>
        </p15:guide>
        <p15:guide id="10" pos="621" userDrawn="1">
          <p15:clr>
            <a:srgbClr val="000000"/>
          </p15:clr>
        </p15:guide>
        <p15:guide id="11" orient="horz" pos="199"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E2102A-39B0-1542-B485-5224679D9F99}"/>
              </a:ext>
            </a:extLst>
          </p:cNvPr>
          <p:cNvSpPr>
            <a:spLocks noGrp="1"/>
          </p:cNvSpPr>
          <p:nvPr>
            <p:ph type="ctrTitle"/>
          </p:nvPr>
        </p:nvSpPr>
        <p:spPr>
          <a:xfrm>
            <a:off x="981844" y="315913"/>
            <a:ext cx="10224319" cy="2983955"/>
          </a:xfrm>
        </p:spPr>
        <p:txBody>
          <a:bodyPr anchor="ctr"/>
          <a:lstStyle/>
          <a:p>
            <a:r>
              <a:rPr lang="en-GB" dirty="0"/>
              <a:t>Classification and regression trees</a:t>
            </a:r>
            <a:endParaRPr lang="en-GB" sz="4400" dirty="0"/>
          </a:p>
        </p:txBody>
      </p:sp>
      <p:sp>
        <p:nvSpPr>
          <p:cNvPr id="4" name="Text Placeholder 3">
            <a:extLst>
              <a:ext uri="{FF2B5EF4-FFF2-40B4-BE49-F238E27FC236}">
                <a16:creationId xmlns:a16="http://schemas.microsoft.com/office/drawing/2014/main" id="{AB263417-3320-5B4A-958E-53C345EB5ED0}"/>
              </a:ext>
            </a:extLst>
          </p:cNvPr>
          <p:cNvSpPr>
            <a:spLocks noGrp="1"/>
          </p:cNvSpPr>
          <p:nvPr>
            <p:ph type="body" sz="quarter" idx="11"/>
          </p:nvPr>
        </p:nvSpPr>
        <p:spPr/>
        <p:txBody>
          <a:bodyPr anchor="ctr"/>
          <a:lstStyle/>
          <a:p>
            <a:r>
              <a:rPr lang="en-GB" dirty="0"/>
              <a:t>Alejandro Ordonez</a:t>
            </a:r>
          </a:p>
          <a:p>
            <a:r>
              <a:rPr lang="en-GB" sz="1800" dirty="0"/>
              <a:t>Assistant Professor - Department of Bioscience </a:t>
            </a:r>
          </a:p>
          <a:p>
            <a:r>
              <a:rPr lang="en-GB" sz="1800" dirty="0"/>
              <a:t>Section for Ecoinformatics &amp; Biodiversity</a:t>
            </a:r>
          </a:p>
          <a:p>
            <a:r>
              <a:rPr lang="en-GB" sz="1800" dirty="0" err="1"/>
              <a:t>Center</a:t>
            </a:r>
            <a:r>
              <a:rPr lang="en-GB" sz="1800" dirty="0"/>
              <a:t> for Biodiversity Dynamics in a Changing World (BIOCHANGE)</a:t>
            </a:r>
          </a:p>
        </p:txBody>
      </p:sp>
    </p:spTree>
    <p:custDataLst>
      <p:tags r:id="rId1"/>
    </p:custDataLst>
    <p:extLst>
      <p:ext uri="{BB962C8B-B14F-4D97-AF65-F5344CB8AC3E}">
        <p14:creationId xmlns:p14="http://schemas.microsoft.com/office/powerpoint/2010/main" val="948320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56A1-EDB5-6741-AB96-D96EA5403DAC}"/>
              </a:ext>
            </a:extLst>
          </p:cNvPr>
          <p:cNvSpPr>
            <a:spLocks noGrp="1"/>
          </p:cNvSpPr>
          <p:nvPr>
            <p:ph type="title"/>
          </p:nvPr>
        </p:nvSpPr>
        <p:spPr/>
        <p:txBody>
          <a:bodyPr/>
          <a:lstStyle/>
          <a:p>
            <a:r>
              <a:rPr lang="en-US" sz="4400" cap="none" dirty="0"/>
              <a:t>(MULTIVARIATE) REGRESSION TREES</a:t>
            </a:r>
            <a:endParaRPr lang="en-GB" dirty="0"/>
          </a:p>
        </p:txBody>
      </p:sp>
      <p:sp>
        <p:nvSpPr>
          <p:cNvPr id="9" name="Content Placeholder 8">
            <a:extLst>
              <a:ext uri="{FF2B5EF4-FFF2-40B4-BE49-F238E27FC236}">
                <a16:creationId xmlns:a16="http://schemas.microsoft.com/office/drawing/2014/main" id="{F5626A89-0F27-0842-850A-B856716BCC58}"/>
              </a:ext>
            </a:extLst>
          </p:cNvPr>
          <p:cNvSpPr>
            <a:spLocks noGrp="1"/>
          </p:cNvSpPr>
          <p:nvPr>
            <p:ph idx="1"/>
          </p:nvPr>
        </p:nvSpPr>
        <p:spPr>
          <a:xfrm>
            <a:off x="985838" y="1373021"/>
            <a:ext cx="5113210" cy="4521366"/>
          </a:xfrm>
        </p:spPr>
        <p:txBody>
          <a:bodyPr/>
          <a:lstStyle/>
          <a:p>
            <a:pPr>
              <a:lnSpc>
                <a:spcPct val="100000"/>
              </a:lnSpc>
            </a:pPr>
            <a:r>
              <a:rPr lang="en-GB" sz="3200" b="1" dirty="0"/>
              <a:t>What is binary recursive partitioning?</a:t>
            </a:r>
          </a:p>
          <a:p>
            <a:pPr>
              <a:lnSpc>
                <a:spcPct val="100000"/>
              </a:lnSpc>
            </a:pPr>
            <a:endParaRPr lang="en-GB" dirty="0"/>
          </a:p>
          <a:p>
            <a:pPr>
              <a:lnSpc>
                <a:spcPct val="100000"/>
              </a:lnSpc>
            </a:pPr>
            <a:r>
              <a:rPr lang="en-GB" sz="2200" dirty="0">
                <a:sym typeface="Wingdings" pitchFamily="2" charset="2"/>
              </a:rPr>
              <a:t>Split in two and keep the solution that  minimises the within group variability</a:t>
            </a:r>
          </a:p>
          <a:p>
            <a:pPr>
              <a:lnSpc>
                <a:spcPct val="100000"/>
              </a:lnSpc>
            </a:pPr>
            <a:endParaRPr lang="en-GB" sz="2200" dirty="0">
              <a:sym typeface="Wingdings" pitchFamily="2" charset="2"/>
            </a:endParaRPr>
          </a:p>
          <a:p>
            <a:r>
              <a:rPr lang="en-GB" sz="2200" dirty="0">
                <a:sym typeface="Wingdings" pitchFamily="2" charset="2"/>
              </a:rPr>
              <a:t>This is done until </a:t>
            </a:r>
            <a:r>
              <a:rPr lang="en-GB" sz="2200" dirty="0"/>
              <a:t>all objects form their own group or until a preselected smallest number of objects per group is reached.</a:t>
            </a:r>
            <a:endParaRPr lang="en-GB" dirty="0"/>
          </a:p>
          <a:p>
            <a:pPr marL="514350" indent="-514350">
              <a:lnSpc>
                <a:spcPct val="100000"/>
              </a:lnSpc>
              <a:buAutoNum type="arabicParenR"/>
            </a:pPr>
            <a:endParaRPr lang="en-GB" dirty="0"/>
          </a:p>
          <a:p>
            <a:endParaRPr lang="en-GB" dirty="0"/>
          </a:p>
        </p:txBody>
      </p:sp>
      <p:sp>
        <p:nvSpPr>
          <p:cNvPr id="4" name="Date Placeholder 3">
            <a:extLst>
              <a:ext uri="{FF2B5EF4-FFF2-40B4-BE49-F238E27FC236}">
                <a16:creationId xmlns:a16="http://schemas.microsoft.com/office/drawing/2014/main" id="{C0B3402F-910C-3540-8423-D4AB2FA040CA}"/>
              </a:ext>
            </a:extLst>
          </p:cNvPr>
          <p:cNvSpPr>
            <a:spLocks noGrp="1"/>
          </p:cNvSpPr>
          <p:nvPr>
            <p:ph type="dt" sz="half" idx="10"/>
          </p:nvPr>
        </p:nvSpPr>
        <p:spPr/>
        <p:txBody>
          <a:bodyPr/>
          <a:lstStyle/>
          <a:p>
            <a:fld id="{8A8769E8-8826-4C4C-BF03-5E4E04150981}" type="datetime1">
              <a:rPr lang="en-GB" smtClean="0"/>
              <a:t>08/11/2022</a:t>
            </a:fld>
            <a:r>
              <a:rPr lang="en-GB"/>
              <a:t>27/08/2018</a:t>
            </a:r>
            <a:endParaRPr lang="en-GB" dirty="0"/>
          </a:p>
        </p:txBody>
      </p:sp>
      <p:grpSp>
        <p:nvGrpSpPr>
          <p:cNvPr id="19" name="Group 18">
            <a:extLst>
              <a:ext uri="{FF2B5EF4-FFF2-40B4-BE49-F238E27FC236}">
                <a16:creationId xmlns:a16="http://schemas.microsoft.com/office/drawing/2014/main" id="{A6BE62BD-0BE3-7E47-B46B-C8A008CCA7C8}"/>
              </a:ext>
            </a:extLst>
          </p:cNvPr>
          <p:cNvGrpSpPr/>
          <p:nvPr/>
        </p:nvGrpSpPr>
        <p:grpSpPr>
          <a:xfrm>
            <a:off x="6780669" y="1057910"/>
            <a:ext cx="5211878" cy="4680688"/>
            <a:chOff x="6067437" y="893318"/>
            <a:chExt cx="5211878" cy="4680688"/>
          </a:xfrm>
        </p:grpSpPr>
        <p:sp>
          <p:nvSpPr>
            <p:cNvPr id="12" name="TextBox 11">
              <a:extLst>
                <a:ext uri="{FF2B5EF4-FFF2-40B4-BE49-F238E27FC236}">
                  <a16:creationId xmlns:a16="http://schemas.microsoft.com/office/drawing/2014/main" id="{A4B7F11D-EF5E-8D47-8A48-38A0C7D33264}"/>
                </a:ext>
              </a:extLst>
            </p:cNvPr>
            <p:cNvSpPr txBox="1"/>
            <p:nvPr/>
          </p:nvSpPr>
          <p:spPr>
            <a:xfrm>
              <a:off x="7214616" y="5340096"/>
              <a:ext cx="1014984" cy="233910"/>
            </a:xfrm>
            <a:prstGeom prst="rect">
              <a:avLst/>
            </a:prstGeom>
            <a:noFill/>
          </p:spPr>
          <p:txBody>
            <a:bodyPr wrap="square" lIns="0" tIns="0" rIns="0" bIns="0" rtlCol="0">
              <a:spAutoFit/>
            </a:bodyPr>
            <a:lstStyle/>
            <a:p>
              <a:pPr algn="ctr">
                <a:lnSpc>
                  <a:spcPct val="95000"/>
                </a:lnSpc>
              </a:pPr>
              <a:r>
                <a:rPr lang="en-GB" sz="1600" dirty="0">
                  <a:latin typeface="+mn-lt"/>
                </a:rPr>
                <a:t>First-split</a:t>
              </a:r>
            </a:p>
          </p:txBody>
        </p:sp>
        <p:sp>
          <p:nvSpPr>
            <p:cNvPr id="13" name="Right Brace 12">
              <a:extLst>
                <a:ext uri="{FF2B5EF4-FFF2-40B4-BE49-F238E27FC236}">
                  <a16:creationId xmlns:a16="http://schemas.microsoft.com/office/drawing/2014/main" id="{E1B5AB1B-1756-0C4E-BD66-3BB7EB94B5CF}"/>
                </a:ext>
              </a:extLst>
            </p:cNvPr>
            <p:cNvSpPr/>
            <p:nvPr/>
          </p:nvSpPr>
          <p:spPr bwMode="auto">
            <a:xfrm rot="5400000">
              <a:off x="8572500" y="3031236"/>
              <a:ext cx="950976" cy="3648456"/>
            </a:xfrm>
            <a:prstGeom prst="rightBrace">
              <a:avLst>
                <a:gd name="adj1" fmla="val 95913"/>
                <a:gd name="adj2" fmla="val 86842"/>
              </a:avLst>
            </a:prstGeom>
            <a:solidFill>
              <a:schemeClr val="accent3"/>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en-GB" sz="3600" b="0" i="0" u="none" strike="noStrike" cap="none" normalizeH="0" baseline="0">
                <a:ln>
                  <a:noFill/>
                </a:ln>
                <a:solidFill>
                  <a:schemeClr val="tx1"/>
                </a:solidFill>
                <a:effectLst/>
                <a:latin typeface="AU Passata" pitchFamily="34" charset="0"/>
              </a:endParaRPr>
            </a:p>
          </p:txBody>
        </p:sp>
        <p:sp>
          <p:nvSpPr>
            <p:cNvPr id="15" name="Right Brace 14">
              <a:extLst>
                <a:ext uri="{FF2B5EF4-FFF2-40B4-BE49-F238E27FC236}">
                  <a16:creationId xmlns:a16="http://schemas.microsoft.com/office/drawing/2014/main" id="{49E1F20B-71B3-D449-B1A2-5359CF538057}"/>
                </a:ext>
              </a:extLst>
            </p:cNvPr>
            <p:cNvSpPr/>
            <p:nvPr/>
          </p:nvSpPr>
          <p:spPr bwMode="auto">
            <a:xfrm rot="10800000">
              <a:off x="6246876" y="1716924"/>
              <a:ext cx="950976" cy="2628000"/>
            </a:xfrm>
            <a:prstGeom prst="rightBrace">
              <a:avLst>
                <a:gd name="adj1" fmla="val 95913"/>
                <a:gd name="adj2" fmla="val 16249"/>
              </a:avLst>
            </a:prstGeom>
            <a:solidFill>
              <a:schemeClr val="accent3"/>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en-GB" sz="3600" b="0" i="0" u="none" strike="noStrike" cap="none" normalizeH="0" baseline="0">
                <a:ln>
                  <a:noFill/>
                </a:ln>
                <a:solidFill>
                  <a:schemeClr val="tx1"/>
                </a:solidFill>
                <a:effectLst/>
                <a:latin typeface="AU Passata" pitchFamily="34" charset="0"/>
              </a:endParaRPr>
            </a:p>
          </p:txBody>
        </p:sp>
        <p:pic>
          <p:nvPicPr>
            <p:cNvPr id="11" name="Picture 10">
              <a:extLst>
                <a:ext uri="{FF2B5EF4-FFF2-40B4-BE49-F238E27FC236}">
                  <a16:creationId xmlns:a16="http://schemas.microsoft.com/office/drawing/2014/main" id="{8974D25C-6BB2-3D4B-BE68-75CE10D33253}"/>
                </a:ext>
              </a:extLst>
            </p:cNvPr>
            <p:cNvPicPr>
              <a:picLocks noChangeAspect="1"/>
            </p:cNvPicPr>
            <p:nvPr/>
          </p:nvPicPr>
          <p:blipFill>
            <a:blip r:embed="rId2"/>
            <a:stretch>
              <a:fillRect/>
            </a:stretch>
          </p:blipFill>
          <p:spPr>
            <a:xfrm>
              <a:off x="6399537" y="893318"/>
              <a:ext cx="4879778" cy="4465066"/>
            </a:xfrm>
            <a:prstGeom prst="rect">
              <a:avLst/>
            </a:prstGeom>
          </p:spPr>
        </p:pic>
        <p:sp>
          <p:nvSpPr>
            <p:cNvPr id="16" name="TextBox 15">
              <a:extLst>
                <a:ext uri="{FF2B5EF4-FFF2-40B4-BE49-F238E27FC236}">
                  <a16:creationId xmlns:a16="http://schemas.microsoft.com/office/drawing/2014/main" id="{B439781F-F644-CC4F-8659-3E9454B84D1A}"/>
                </a:ext>
              </a:extLst>
            </p:cNvPr>
            <p:cNvSpPr txBox="1"/>
            <p:nvPr/>
          </p:nvSpPr>
          <p:spPr>
            <a:xfrm rot="16200000">
              <a:off x="5568696" y="3700272"/>
              <a:ext cx="1231392" cy="233910"/>
            </a:xfrm>
            <a:prstGeom prst="rect">
              <a:avLst/>
            </a:prstGeom>
            <a:noFill/>
          </p:spPr>
          <p:txBody>
            <a:bodyPr wrap="square" lIns="0" tIns="0" rIns="0" bIns="0" rtlCol="0">
              <a:spAutoFit/>
            </a:bodyPr>
            <a:lstStyle/>
            <a:p>
              <a:pPr algn="ctr">
                <a:lnSpc>
                  <a:spcPct val="95000"/>
                </a:lnSpc>
              </a:pPr>
              <a:r>
                <a:rPr lang="en-GB" sz="1600" dirty="0">
                  <a:latin typeface="+mn-lt"/>
                </a:rPr>
                <a:t>Second-split</a:t>
              </a:r>
            </a:p>
          </p:txBody>
        </p:sp>
      </p:grpSp>
    </p:spTree>
    <p:extLst>
      <p:ext uri="{BB962C8B-B14F-4D97-AF65-F5344CB8AC3E}">
        <p14:creationId xmlns:p14="http://schemas.microsoft.com/office/powerpoint/2010/main" val="116436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89A1-61C3-B94B-AF49-82CDD8298797}"/>
              </a:ext>
            </a:extLst>
          </p:cNvPr>
          <p:cNvSpPr>
            <a:spLocks noGrp="1"/>
          </p:cNvSpPr>
          <p:nvPr>
            <p:ph type="title"/>
          </p:nvPr>
        </p:nvSpPr>
        <p:spPr/>
        <p:txBody>
          <a:bodyPr/>
          <a:lstStyle/>
          <a:p>
            <a:r>
              <a:rPr lang="en-US" sz="4800" cap="none" dirty="0"/>
              <a:t>(MULTIVARIATE) REGRESSION TREES</a:t>
            </a:r>
            <a:endParaRPr lang="en-US" dirty="0"/>
          </a:p>
        </p:txBody>
      </p:sp>
      <p:sp>
        <p:nvSpPr>
          <p:cNvPr id="3" name="Content Placeholder 2">
            <a:extLst>
              <a:ext uri="{FF2B5EF4-FFF2-40B4-BE49-F238E27FC236}">
                <a16:creationId xmlns:a16="http://schemas.microsoft.com/office/drawing/2014/main" id="{5D325CC3-0111-8044-B32E-5E177F9174EF}"/>
              </a:ext>
            </a:extLst>
          </p:cNvPr>
          <p:cNvSpPr>
            <a:spLocks noGrp="1"/>
          </p:cNvSpPr>
          <p:nvPr>
            <p:ph idx="1"/>
          </p:nvPr>
        </p:nvSpPr>
        <p:spPr>
          <a:xfrm>
            <a:off x="985838" y="1373021"/>
            <a:ext cx="10220325" cy="4521366"/>
          </a:xfrm>
        </p:spPr>
        <p:txBody>
          <a:bodyPr/>
          <a:lstStyle/>
          <a:p>
            <a:r>
              <a:rPr lang="en-US" sz="2400" dirty="0"/>
              <a:t>Splits are based on a measure of  “</a:t>
            </a:r>
            <a:r>
              <a:rPr lang="en-US" sz="2400" i="1" dirty="0"/>
              <a:t>purity</a:t>
            </a:r>
            <a:r>
              <a:rPr lang="en-US" sz="2400" dirty="0"/>
              <a:t>”</a:t>
            </a:r>
          </a:p>
          <a:p>
            <a:pPr lvl="1"/>
            <a:r>
              <a:rPr lang="en-US" sz="2400" i="1" dirty="0"/>
              <a:t>purity  = </a:t>
            </a:r>
            <a:r>
              <a:rPr lang="en-US" sz="2400" dirty="0">
                <a:sym typeface="Wingdings" pitchFamily="2" charset="2"/>
              </a:rPr>
              <a:t>node contains observations primarily from a single class or similar values.</a:t>
            </a:r>
          </a:p>
          <a:p>
            <a:endParaRPr lang="en-US" sz="2400" dirty="0"/>
          </a:p>
          <a:p>
            <a:endParaRPr lang="en-US" sz="2400" dirty="0"/>
          </a:p>
          <a:p>
            <a:endParaRPr lang="en-US" sz="2400" dirty="0"/>
          </a:p>
        </p:txBody>
      </p:sp>
      <p:sp>
        <p:nvSpPr>
          <p:cNvPr id="4" name="Date Placeholder 3">
            <a:extLst>
              <a:ext uri="{FF2B5EF4-FFF2-40B4-BE49-F238E27FC236}">
                <a16:creationId xmlns:a16="http://schemas.microsoft.com/office/drawing/2014/main" id="{A79CEFFE-26F8-2D46-BDB0-4099127EA496}"/>
              </a:ext>
            </a:extLst>
          </p:cNvPr>
          <p:cNvSpPr>
            <a:spLocks noGrp="1"/>
          </p:cNvSpPr>
          <p:nvPr>
            <p:ph type="dt" sz="half" idx="10"/>
          </p:nvPr>
        </p:nvSpPr>
        <p:spPr/>
        <p:txBody>
          <a:bodyPr/>
          <a:lstStyle/>
          <a:p>
            <a:fld id="{8203D297-B407-C443-8C64-4968E41F0E53}" type="datetime1">
              <a:rPr lang="en-GB" smtClean="0"/>
              <a:t>08/11/2022</a:t>
            </a:fld>
            <a:r>
              <a:rPr lang="en-GB"/>
              <a:t>27/08/2018</a:t>
            </a:r>
            <a:endParaRPr lang="en-GB"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468A8AC-53DF-E246-AB4B-BA1A61EE2835}"/>
                  </a:ext>
                </a:extLst>
              </p:cNvPr>
              <p:cNvSpPr/>
              <p:nvPr/>
            </p:nvSpPr>
            <p:spPr>
              <a:xfrm>
                <a:off x="1294612" y="2825071"/>
                <a:ext cx="4190200" cy="3109762"/>
              </a:xfrm>
              <a:prstGeom prst="rect">
                <a:avLst/>
              </a:prstGeom>
              <a:solidFill>
                <a:schemeClr val="accent2"/>
              </a:solidFill>
              <a:ln>
                <a:noFill/>
              </a:ln>
            </p:spPr>
            <p:txBody>
              <a:bodyPr wrap="square">
                <a:spAutoFit/>
              </a:bodyPr>
              <a:lstStyle/>
              <a:p>
                <a:pPr algn="ctr">
                  <a:lnSpc>
                    <a:spcPct val="100000"/>
                  </a:lnSpc>
                </a:pPr>
                <a:r>
                  <a:rPr lang="en-US" sz="2800" b="1" dirty="0">
                    <a:solidFill>
                      <a:schemeClr val="bg1"/>
                    </a:solidFill>
                  </a:rPr>
                  <a:t>Deviance</a:t>
                </a:r>
              </a:p>
              <a:p>
                <a:pPr algn="ctr">
                  <a:lnSpc>
                    <a:spcPct val="100000"/>
                  </a:lnSpc>
                </a:pPr>
                <a14:m>
                  <m:oMathPara xmlns:m="http://schemas.openxmlformats.org/officeDocument/2006/math">
                    <m:oMathParaPr>
                      <m:jc m:val="centerGroup"/>
                    </m:oMathParaPr>
                    <m:oMath xmlns:m="http://schemas.openxmlformats.org/officeDocument/2006/math">
                      <m:r>
                        <a:rPr lang="en-US" sz="2800" i="1">
                          <a:solidFill>
                            <a:schemeClr val="bg1"/>
                          </a:solidFill>
                          <a:latin typeface="Cambria Math" panose="02040503050406030204" pitchFamily="18" charset="0"/>
                        </a:rPr>
                        <m:t>𝐷</m:t>
                      </m:r>
                      <m:r>
                        <a:rPr lang="en-US" sz="2800" i="1">
                          <a:solidFill>
                            <a:schemeClr val="bg1"/>
                          </a:solidFill>
                          <a:latin typeface="Cambria Math" panose="02040503050406030204" pitchFamily="18" charset="0"/>
                        </a:rPr>
                        <m:t>=</m:t>
                      </m:r>
                      <m:nary>
                        <m:naryPr>
                          <m:chr m:val="∑"/>
                          <m:supHide m:val="on"/>
                          <m:ctrlPr>
                            <a:rPr lang="en-US" sz="2800" i="1">
                              <a:solidFill>
                                <a:schemeClr val="bg1"/>
                              </a:solidFill>
                              <a:latin typeface="Cambria Math" panose="02040503050406030204" pitchFamily="18" charset="0"/>
                            </a:rPr>
                          </m:ctrlPr>
                        </m:naryPr>
                        <m:sub>
                          <m:r>
                            <m:rPr>
                              <m:brk m:alnAt="7"/>
                            </m:rPr>
                            <a:rPr lang="en-US" sz="2800" i="1">
                              <a:solidFill>
                                <a:schemeClr val="bg1"/>
                              </a:solidFill>
                              <a:latin typeface="Cambria Math" panose="02040503050406030204" pitchFamily="18" charset="0"/>
                            </a:rPr>
                            <m:t>𝑗</m:t>
                          </m:r>
                        </m:sub>
                        <m:sup/>
                        <m:e>
                          <m:sSup>
                            <m:sSupPr>
                              <m:ctrlPr>
                                <a:rPr lang="en-US" sz="2800" i="1">
                                  <a:solidFill>
                                    <a:schemeClr val="bg1"/>
                                  </a:solidFill>
                                  <a:latin typeface="Cambria Math" panose="02040503050406030204" pitchFamily="18" charset="0"/>
                                </a:rPr>
                              </m:ctrlPr>
                            </m:sSupPr>
                            <m:e>
                              <m:d>
                                <m:dPr>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𝑦</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𝜇</m:t>
                                      </m:r>
                                    </m:e>
                                    <m:sub>
                                      <m:d>
                                        <m:dPr>
                                          <m:begChr m:val="["/>
                                          <m:endChr m:val="]"/>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𝑗</m:t>
                                          </m:r>
                                        </m:e>
                                      </m:d>
                                    </m:sub>
                                  </m:sSub>
                                </m:e>
                              </m:d>
                            </m:e>
                            <m:sup>
                              <m:r>
                                <a:rPr lang="en-US" sz="2800" i="1">
                                  <a:solidFill>
                                    <a:schemeClr val="bg1"/>
                                  </a:solidFill>
                                  <a:latin typeface="Cambria Math" panose="02040503050406030204" pitchFamily="18" charset="0"/>
                                </a:rPr>
                                <m:t>2</m:t>
                              </m:r>
                            </m:sup>
                          </m:sSup>
                        </m:e>
                      </m:nary>
                    </m:oMath>
                  </m:oMathPara>
                </a14:m>
                <a:endParaRPr lang="en-US" sz="2800" dirty="0">
                  <a:solidFill>
                    <a:schemeClr val="bg1"/>
                  </a:solidFill>
                </a:endParaRPr>
              </a:p>
              <a:p>
                <a:pPr algn="r">
                  <a:lnSpc>
                    <a:spcPct val="100000"/>
                  </a:lnSpc>
                </a:pPr>
                <a14:m>
                  <m:oMath xmlns:m="http://schemas.openxmlformats.org/officeDocument/2006/math">
                    <m:sSub>
                      <m:sSubPr>
                        <m:ctrlPr>
                          <a:rPr lang="en-US" sz="1200" i="1">
                            <a:solidFill>
                              <a:schemeClr val="bg1"/>
                            </a:solidFill>
                            <a:latin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𝜇</m:t>
                        </m:r>
                      </m:e>
                      <m:sub>
                        <m:d>
                          <m:dPr>
                            <m:begChr m:val="["/>
                            <m:endChr m:val="]"/>
                            <m:ctrlPr>
                              <a:rPr lang="en-US" sz="1200" i="1">
                                <a:solidFill>
                                  <a:schemeClr val="bg1"/>
                                </a:solidFill>
                                <a:latin typeface="Cambria Math" panose="02040503050406030204" pitchFamily="18" charset="0"/>
                              </a:rPr>
                            </m:ctrlPr>
                          </m:dPr>
                          <m:e>
                            <m:r>
                              <a:rPr lang="en-US" sz="1200" i="1">
                                <a:solidFill>
                                  <a:schemeClr val="bg1"/>
                                </a:solidFill>
                                <a:latin typeface="Cambria Math" panose="02040503050406030204" pitchFamily="18" charset="0"/>
                              </a:rPr>
                              <m:t>𝑗</m:t>
                            </m:r>
                          </m:e>
                        </m:d>
                      </m:sub>
                    </m:sSub>
                  </m:oMath>
                </a14:m>
                <a:r>
                  <a:rPr lang="en-US" sz="1200" dirty="0">
                    <a:solidFill>
                      <a:schemeClr val="bg1"/>
                    </a:solidFill>
                  </a:rPr>
                  <a:t>= mean of the response var in node </a:t>
                </a:r>
                <a:r>
                  <a:rPr lang="en-US" sz="1200" i="1" dirty="0">
                    <a:solidFill>
                      <a:schemeClr val="bg1"/>
                    </a:solidFill>
                  </a:rPr>
                  <a:t>j</a:t>
                </a:r>
              </a:p>
              <a:p>
                <a:pPr algn="ctr">
                  <a:lnSpc>
                    <a:spcPct val="100000"/>
                  </a:lnSpc>
                </a:pPr>
                <a:r>
                  <a:rPr lang="en-US" sz="2800" dirty="0">
                    <a:solidFill>
                      <a:schemeClr val="bg1"/>
                    </a:solidFill>
                  </a:rPr>
                  <a:t>How much an observation differs from the group mean.</a:t>
                </a:r>
                <a:endParaRPr lang="en-US" sz="1200" i="1" dirty="0">
                  <a:solidFill>
                    <a:schemeClr val="bg1"/>
                  </a:solidFill>
                </a:endParaRPr>
              </a:p>
            </p:txBody>
          </p:sp>
        </mc:Choice>
        <mc:Fallback xmlns="">
          <p:sp>
            <p:nvSpPr>
              <p:cNvPr id="5" name="Rectangle 4">
                <a:extLst>
                  <a:ext uri="{FF2B5EF4-FFF2-40B4-BE49-F238E27FC236}">
                    <a16:creationId xmlns:a16="http://schemas.microsoft.com/office/drawing/2014/main" id="{E468A8AC-53DF-E246-AB4B-BA1A61EE2835}"/>
                  </a:ext>
                </a:extLst>
              </p:cNvPr>
              <p:cNvSpPr>
                <a:spLocks noRot="1" noChangeAspect="1" noMove="1" noResize="1" noEditPoints="1" noAdjustHandles="1" noChangeArrowheads="1" noChangeShapeType="1" noTextEdit="1"/>
              </p:cNvSpPr>
              <p:nvPr/>
            </p:nvSpPr>
            <p:spPr>
              <a:xfrm>
                <a:off x="1294612" y="2825071"/>
                <a:ext cx="4190200" cy="3109762"/>
              </a:xfrm>
              <a:prstGeom prst="rect">
                <a:avLst/>
              </a:prstGeom>
              <a:blipFill>
                <a:blip r:embed="rId2"/>
                <a:stretch>
                  <a:fillRect t="-34553" r="-904" b="-17073"/>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9206B67-E0DC-3044-A2DB-7F75B7473DC4}"/>
                  </a:ext>
                </a:extLst>
              </p:cNvPr>
              <p:cNvSpPr/>
              <p:nvPr/>
            </p:nvSpPr>
            <p:spPr>
              <a:xfrm>
                <a:off x="6428400" y="2825071"/>
                <a:ext cx="4190200" cy="2663999"/>
              </a:xfrm>
              <a:prstGeom prst="rect">
                <a:avLst/>
              </a:prstGeom>
              <a:solidFill>
                <a:schemeClr val="accent2"/>
              </a:solidFill>
              <a:ln>
                <a:noFill/>
              </a:ln>
            </p:spPr>
            <p:txBody>
              <a:bodyPr wrap="square">
                <a:spAutoFit/>
              </a:bodyPr>
              <a:lstStyle/>
              <a:p>
                <a:pPr algn="ctr">
                  <a:lnSpc>
                    <a:spcPct val="100000"/>
                  </a:lnSpc>
                </a:pPr>
                <a:r>
                  <a:rPr lang="en-US" sz="2800" b="1" dirty="0">
                    <a:solidFill>
                      <a:schemeClr val="bg1"/>
                    </a:solidFill>
                  </a:rPr>
                  <a:t>Gini index</a:t>
                </a:r>
              </a:p>
              <a:p>
                <a:pPr algn="ctr">
                  <a:lnSpc>
                    <a:spcPct val="10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𝐺</m:t>
                      </m:r>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1−</m:t>
                      </m:r>
                      <m:nary>
                        <m:naryPr>
                          <m:chr m:val="∑"/>
                          <m:supHide m:val="on"/>
                          <m:ctrlPr>
                            <a:rPr lang="en-US" sz="2800" i="1">
                              <a:solidFill>
                                <a:schemeClr val="bg1"/>
                              </a:solidFill>
                              <a:latin typeface="Cambria Math" panose="02040503050406030204" pitchFamily="18" charset="0"/>
                            </a:rPr>
                          </m:ctrlPr>
                        </m:naryPr>
                        <m:sub>
                          <m:r>
                            <m:rPr>
                              <m:brk m:alnAt="7"/>
                            </m:rPr>
                            <a:rPr lang="en-US" sz="2800" i="1">
                              <a:solidFill>
                                <a:schemeClr val="bg1"/>
                              </a:solidFill>
                              <a:latin typeface="Cambria Math" panose="02040503050406030204" pitchFamily="18" charset="0"/>
                            </a:rPr>
                            <m:t>𝑗</m:t>
                          </m:r>
                        </m:sub>
                        <m:sup/>
                        <m:e>
                          <m:sSup>
                            <m:sSupPr>
                              <m:ctrlPr>
                                <a:rPr lang="en-US" sz="2800" i="1" smtClean="0">
                                  <a:solidFill>
                                    <a:schemeClr val="bg1"/>
                                  </a:solidFill>
                                  <a:latin typeface="Cambria Math" panose="02040503050406030204" pitchFamily="18" charset="0"/>
                                </a:rPr>
                              </m:ctrlPr>
                            </m:sSupPr>
                            <m:e>
                              <m:d>
                                <m:dPr>
                                  <m:ctrlPr>
                                    <a:rPr lang="en-US" sz="2800" i="1" smtClean="0">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𝑝</m:t>
                                      </m:r>
                                    </m:e>
                                    <m:sub>
                                      <m:r>
                                        <a:rPr lang="en-US" sz="2800" i="1">
                                          <a:solidFill>
                                            <a:schemeClr val="bg1"/>
                                          </a:solidFill>
                                          <a:latin typeface="Cambria Math" panose="02040503050406030204" pitchFamily="18" charset="0"/>
                                        </a:rPr>
                                        <m:t>𝑖</m:t>
                                      </m:r>
                                    </m:sub>
                                  </m:sSub>
                                </m:e>
                              </m:d>
                            </m:e>
                            <m:sup>
                              <m:r>
                                <a:rPr lang="en-US" sz="2800" b="0" i="1" smtClean="0">
                                  <a:solidFill>
                                    <a:schemeClr val="bg1"/>
                                  </a:solidFill>
                                  <a:latin typeface="Cambria Math" panose="02040503050406030204" pitchFamily="18" charset="0"/>
                                </a:rPr>
                                <m:t>2</m:t>
                              </m:r>
                            </m:sup>
                          </m:sSup>
                        </m:e>
                      </m:nary>
                    </m:oMath>
                  </m:oMathPara>
                </a14:m>
                <a:endParaRPr lang="en-US" sz="2800" dirty="0">
                  <a:solidFill>
                    <a:schemeClr val="bg1"/>
                  </a:solidFill>
                </a:endParaRPr>
              </a:p>
              <a:p>
                <a:pPr algn="r">
                  <a:lnSpc>
                    <a:spcPct val="100000"/>
                  </a:lnSpc>
                </a:pPr>
                <a14:m>
                  <m:oMath xmlns:m="http://schemas.openxmlformats.org/officeDocument/2006/math">
                    <m:sSub>
                      <m:sSubPr>
                        <m:ctrlPr>
                          <a:rPr lang="en-US" sz="1200" i="1">
                            <a:solidFill>
                              <a:schemeClr val="bg1"/>
                            </a:solidFill>
                            <a:latin typeface="Cambria Math" panose="02040503050406030204" pitchFamily="18" charset="0"/>
                          </a:rPr>
                        </m:ctrlPr>
                      </m:sSubPr>
                      <m:e>
                        <m:r>
                          <a:rPr lang="en-US" sz="1200" i="1">
                            <a:solidFill>
                              <a:schemeClr val="bg1"/>
                            </a:solidFill>
                            <a:latin typeface="Cambria Math" panose="02040503050406030204" pitchFamily="18" charset="0"/>
                          </a:rPr>
                          <m:t>𝑝</m:t>
                        </m:r>
                      </m:e>
                      <m:sub>
                        <m:r>
                          <a:rPr lang="en-US" sz="1200" i="1">
                            <a:solidFill>
                              <a:schemeClr val="bg1"/>
                            </a:solidFill>
                            <a:latin typeface="Cambria Math" panose="02040503050406030204" pitchFamily="18" charset="0"/>
                          </a:rPr>
                          <m:t>𝑖</m:t>
                        </m:r>
                      </m:sub>
                    </m:sSub>
                  </m:oMath>
                </a14:m>
                <a:r>
                  <a:rPr lang="en-US" sz="1200" dirty="0">
                    <a:solidFill>
                      <a:schemeClr val="bg1"/>
                    </a:solidFill>
                  </a:rPr>
                  <a:t>= proportion of class</a:t>
                </a:r>
              </a:p>
              <a:p>
                <a:pPr algn="ctr">
                  <a:lnSpc>
                    <a:spcPct val="100000"/>
                  </a:lnSpc>
                </a:pPr>
                <a:r>
                  <a:rPr lang="en-US" sz="2800" dirty="0">
                    <a:solidFill>
                      <a:schemeClr val="bg1"/>
                    </a:solidFill>
                  </a:rPr>
                  <a:t>How good is a split in producing “pure” nodes.</a:t>
                </a:r>
                <a:endParaRPr lang="en-US" sz="1200" i="1" dirty="0">
                  <a:solidFill>
                    <a:schemeClr val="bg1"/>
                  </a:solidFill>
                </a:endParaRPr>
              </a:p>
            </p:txBody>
          </p:sp>
        </mc:Choice>
        <mc:Fallback xmlns="">
          <p:sp>
            <p:nvSpPr>
              <p:cNvPr id="6" name="Rectangle 5">
                <a:extLst>
                  <a:ext uri="{FF2B5EF4-FFF2-40B4-BE49-F238E27FC236}">
                    <a16:creationId xmlns:a16="http://schemas.microsoft.com/office/drawing/2014/main" id="{C9206B67-E0DC-3044-A2DB-7F75B7473DC4}"/>
                  </a:ext>
                </a:extLst>
              </p:cNvPr>
              <p:cNvSpPr>
                <a:spLocks noRot="1" noChangeAspect="1" noMove="1" noResize="1" noEditPoints="1" noAdjustHandles="1" noChangeArrowheads="1" noChangeShapeType="1" noTextEdit="1"/>
              </p:cNvSpPr>
              <p:nvPr/>
            </p:nvSpPr>
            <p:spPr>
              <a:xfrm>
                <a:off x="6428400" y="2825071"/>
                <a:ext cx="4190200" cy="2663999"/>
              </a:xfrm>
              <a:prstGeom prst="rect">
                <a:avLst/>
              </a:prstGeom>
              <a:blipFill>
                <a:blip r:embed="rId3"/>
                <a:stretch>
                  <a:fillRect l="-604" t="-40284" r="-302" b="-36493"/>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874821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56A1-EDB5-6741-AB96-D96EA5403DAC}"/>
              </a:ext>
            </a:extLst>
          </p:cNvPr>
          <p:cNvSpPr>
            <a:spLocks noGrp="1"/>
          </p:cNvSpPr>
          <p:nvPr>
            <p:ph type="title"/>
          </p:nvPr>
        </p:nvSpPr>
        <p:spPr/>
        <p:txBody>
          <a:bodyPr/>
          <a:lstStyle/>
          <a:p>
            <a:r>
              <a:rPr lang="en-US" sz="4400" cap="none" dirty="0"/>
              <a:t>(MULTIVARIATE) REGRESSION TREES</a:t>
            </a:r>
            <a:endParaRPr lang="en-GB" dirty="0"/>
          </a:p>
        </p:txBody>
      </p:sp>
      <p:sp>
        <p:nvSpPr>
          <p:cNvPr id="4" name="Date Placeholder 3">
            <a:extLst>
              <a:ext uri="{FF2B5EF4-FFF2-40B4-BE49-F238E27FC236}">
                <a16:creationId xmlns:a16="http://schemas.microsoft.com/office/drawing/2014/main" id="{C0B3402F-910C-3540-8423-D4AB2FA040CA}"/>
              </a:ext>
            </a:extLst>
          </p:cNvPr>
          <p:cNvSpPr>
            <a:spLocks noGrp="1"/>
          </p:cNvSpPr>
          <p:nvPr>
            <p:ph type="dt" sz="half" idx="10"/>
          </p:nvPr>
        </p:nvSpPr>
        <p:spPr/>
        <p:txBody>
          <a:bodyPr/>
          <a:lstStyle/>
          <a:p>
            <a:fld id="{8A8769E8-8826-4C4C-BF03-5E4E04150981}" type="datetime1">
              <a:rPr lang="en-GB" smtClean="0"/>
              <a:t>08/11/2022</a:t>
            </a:fld>
            <a:r>
              <a:rPr lang="en-GB"/>
              <a:t>27/08/2018</a:t>
            </a:r>
            <a:endParaRPr lang="en-GB" dirty="0"/>
          </a:p>
        </p:txBody>
      </p:sp>
      <p:grpSp>
        <p:nvGrpSpPr>
          <p:cNvPr id="19" name="Group 18">
            <a:extLst>
              <a:ext uri="{FF2B5EF4-FFF2-40B4-BE49-F238E27FC236}">
                <a16:creationId xmlns:a16="http://schemas.microsoft.com/office/drawing/2014/main" id="{A6BE62BD-0BE3-7E47-B46B-C8A008CCA7C8}"/>
              </a:ext>
            </a:extLst>
          </p:cNvPr>
          <p:cNvGrpSpPr/>
          <p:nvPr/>
        </p:nvGrpSpPr>
        <p:grpSpPr>
          <a:xfrm>
            <a:off x="6780669" y="1057910"/>
            <a:ext cx="5211878" cy="4680688"/>
            <a:chOff x="6067437" y="893318"/>
            <a:chExt cx="5211878" cy="4680688"/>
          </a:xfrm>
        </p:grpSpPr>
        <p:sp>
          <p:nvSpPr>
            <p:cNvPr id="12" name="TextBox 11">
              <a:extLst>
                <a:ext uri="{FF2B5EF4-FFF2-40B4-BE49-F238E27FC236}">
                  <a16:creationId xmlns:a16="http://schemas.microsoft.com/office/drawing/2014/main" id="{A4B7F11D-EF5E-8D47-8A48-38A0C7D33264}"/>
                </a:ext>
              </a:extLst>
            </p:cNvPr>
            <p:cNvSpPr txBox="1"/>
            <p:nvPr/>
          </p:nvSpPr>
          <p:spPr>
            <a:xfrm>
              <a:off x="7214616" y="5340096"/>
              <a:ext cx="1014984" cy="233910"/>
            </a:xfrm>
            <a:prstGeom prst="rect">
              <a:avLst/>
            </a:prstGeom>
            <a:noFill/>
          </p:spPr>
          <p:txBody>
            <a:bodyPr wrap="square" lIns="0" tIns="0" rIns="0" bIns="0" rtlCol="0">
              <a:spAutoFit/>
            </a:bodyPr>
            <a:lstStyle/>
            <a:p>
              <a:pPr algn="ctr">
                <a:lnSpc>
                  <a:spcPct val="95000"/>
                </a:lnSpc>
              </a:pPr>
              <a:r>
                <a:rPr lang="en-GB" sz="1600" dirty="0">
                  <a:latin typeface="+mn-lt"/>
                </a:rPr>
                <a:t>First-split</a:t>
              </a:r>
            </a:p>
          </p:txBody>
        </p:sp>
        <p:sp>
          <p:nvSpPr>
            <p:cNvPr id="13" name="Right Brace 12">
              <a:extLst>
                <a:ext uri="{FF2B5EF4-FFF2-40B4-BE49-F238E27FC236}">
                  <a16:creationId xmlns:a16="http://schemas.microsoft.com/office/drawing/2014/main" id="{E1B5AB1B-1756-0C4E-BD66-3BB7EB94B5CF}"/>
                </a:ext>
              </a:extLst>
            </p:cNvPr>
            <p:cNvSpPr/>
            <p:nvPr/>
          </p:nvSpPr>
          <p:spPr bwMode="auto">
            <a:xfrm rot="5400000">
              <a:off x="8572500" y="3031236"/>
              <a:ext cx="950976" cy="3648456"/>
            </a:xfrm>
            <a:prstGeom prst="rightBrace">
              <a:avLst>
                <a:gd name="adj1" fmla="val 95913"/>
                <a:gd name="adj2" fmla="val 86842"/>
              </a:avLst>
            </a:prstGeom>
            <a:solidFill>
              <a:schemeClr val="accent3"/>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en-GB" sz="3600" b="0" i="0" u="none" strike="noStrike" cap="none" normalizeH="0" baseline="0">
                <a:ln>
                  <a:noFill/>
                </a:ln>
                <a:solidFill>
                  <a:schemeClr val="tx1"/>
                </a:solidFill>
                <a:effectLst/>
                <a:latin typeface="AU Passata" pitchFamily="34" charset="0"/>
              </a:endParaRPr>
            </a:p>
          </p:txBody>
        </p:sp>
        <p:sp>
          <p:nvSpPr>
            <p:cNvPr id="15" name="Right Brace 14">
              <a:extLst>
                <a:ext uri="{FF2B5EF4-FFF2-40B4-BE49-F238E27FC236}">
                  <a16:creationId xmlns:a16="http://schemas.microsoft.com/office/drawing/2014/main" id="{49E1F20B-71B3-D449-B1A2-5359CF538057}"/>
                </a:ext>
              </a:extLst>
            </p:cNvPr>
            <p:cNvSpPr/>
            <p:nvPr/>
          </p:nvSpPr>
          <p:spPr bwMode="auto">
            <a:xfrm rot="10800000">
              <a:off x="6246876" y="1716924"/>
              <a:ext cx="950976" cy="2628000"/>
            </a:xfrm>
            <a:prstGeom prst="rightBrace">
              <a:avLst>
                <a:gd name="adj1" fmla="val 95913"/>
                <a:gd name="adj2" fmla="val 16249"/>
              </a:avLst>
            </a:prstGeom>
            <a:solidFill>
              <a:schemeClr val="accent3"/>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en-GB" sz="3600" b="0" i="0" u="none" strike="noStrike" cap="none" normalizeH="0" baseline="0">
                <a:ln>
                  <a:noFill/>
                </a:ln>
                <a:solidFill>
                  <a:schemeClr val="tx1"/>
                </a:solidFill>
                <a:effectLst/>
                <a:latin typeface="AU Passata" pitchFamily="34" charset="0"/>
              </a:endParaRPr>
            </a:p>
          </p:txBody>
        </p:sp>
        <p:pic>
          <p:nvPicPr>
            <p:cNvPr id="11" name="Picture 10">
              <a:extLst>
                <a:ext uri="{FF2B5EF4-FFF2-40B4-BE49-F238E27FC236}">
                  <a16:creationId xmlns:a16="http://schemas.microsoft.com/office/drawing/2014/main" id="{8974D25C-6BB2-3D4B-BE68-75CE10D33253}"/>
                </a:ext>
              </a:extLst>
            </p:cNvPr>
            <p:cNvPicPr>
              <a:picLocks noChangeAspect="1"/>
            </p:cNvPicPr>
            <p:nvPr/>
          </p:nvPicPr>
          <p:blipFill>
            <a:blip r:embed="rId2"/>
            <a:stretch>
              <a:fillRect/>
            </a:stretch>
          </p:blipFill>
          <p:spPr>
            <a:xfrm>
              <a:off x="6399537" y="893318"/>
              <a:ext cx="4879778" cy="4465066"/>
            </a:xfrm>
            <a:prstGeom prst="rect">
              <a:avLst/>
            </a:prstGeom>
          </p:spPr>
        </p:pic>
        <p:sp>
          <p:nvSpPr>
            <p:cNvPr id="16" name="TextBox 15">
              <a:extLst>
                <a:ext uri="{FF2B5EF4-FFF2-40B4-BE49-F238E27FC236}">
                  <a16:creationId xmlns:a16="http://schemas.microsoft.com/office/drawing/2014/main" id="{B439781F-F644-CC4F-8659-3E9454B84D1A}"/>
                </a:ext>
              </a:extLst>
            </p:cNvPr>
            <p:cNvSpPr txBox="1"/>
            <p:nvPr/>
          </p:nvSpPr>
          <p:spPr>
            <a:xfrm rot="16200000">
              <a:off x="5568696" y="3700272"/>
              <a:ext cx="1231392" cy="233910"/>
            </a:xfrm>
            <a:prstGeom prst="rect">
              <a:avLst/>
            </a:prstGeom>
            <a:noFill/>
          </p:spPr>
          <p:txBody>
            <a:bodyPr wrap="square" lIns="0" tIns="0" rIns="0" bIns="0" rtlCol="0">
              <a:spAutoFit/>
            </a:bodyPr>
            <a:lstStyle/>
            <a:p>
              <a:pPr algn="ctr">
                <a:lnSpc>
                  <a:spcPct val="95000"/>
                </a:lnSpc>
              </a:pPr>
              <a:r>
                <a:rPr lang="en-GB" sz="1600" dirty="0">
                  <a:latin typeface="+mn-lt"/>
                </a:rPr>
                <a:t>Second-split</a:t>
              </a:r>
            </a:p>
          </p:txBody>
        </p:sp>
      </p:grpSp>
      <p:sp>
        <p:nvSpPr>
          <p:cNvPr id="3" name="Rectangle 2">
            <a:extLst>
              <a:ext uri="{FF2B5EF4-FFF2-40B4-BE49-F238E27FC236}">
                <a16:creationId xmlns:a16="http://schemas.microsoft.com/office/drawing/2014/main" id="{859C6078-7618-8D68-2C7A-35AE4D84E83A}"/>
              </a:ext>
            </a:extLst>
          </p:cNvPr>
          <p:cNvSpPr/>
          <p:nvPr/>
        </p:nvSpPr>
        <p:spPr>
          <a:xfrm>
            <a:off x="1214135" y="2212062"/>
            <a:ext cx="4879778" cy="2246769"/>
          </a:xfrm>
          <a:prstGeom prst="rect">
            <a:avLst/>
          </a:prstGeom>
          <a:solidFill>
            <a:schemeClr val="accent2"/>
          </a:solidFill>
          <a:ln>
            <a:noFill/>
          </a:ln>
        </p:spPr>
        <p:txBody>
          <a:bodyPr wrap="square">
            <a:spAutoFit/>
          </a:bodyPr>
          <a:lstStyle/>
          <a:p>
            <a:pPr algn="ctr">
              <a:lnSpc>
                <a:spcPct val="100000"/>
              </a:lnSpc>
            </a:pPr>
            <a:r>
              <a:rPr lang="en-US" sz="2800" b="1" dirty="0">
                <a:solidFill>
                  <a:schemeClr val="bg1"/>
                </a:solidFill>
              </a:rPr>
              <a:t>The split procedure takes place until nodes contain only one set of features, or the data are too sparse (fewer than six cases).</a:t>
            </a:r>
            <a:endParaRPr lang="en-US" sz="2000" b="1" dirty="0">
              <a:solidFill>
                <a:schemeClr val="bg1"/>
              </a:solidFill>
            </a:endParaRPr>
          </a:p>
        </p:txBody>
      </p:sp>
    </p:spTree>
    <p:extLst>
      <p:ext uri="{BB962C8B-B14F-4D97-AF65-F5344CB8AC3E}">
        <p14:creationId xmlns:p14="http://schemas.microsoft.com/office/powerpoint/2010/main" val="265921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7C9D-7A80-6842-932A-6FC03C9BFE91}"/>
              </a:ext>
            </a:extLst>
          </p:cNvPr>
          <p:cNvSpPr>
            <a:spLocks noGrp="1"/>
          </p:cNvSpPr>
          <p:nvPr>
            <p:ph type="title"/>
          </p:nvPr>
        </p:nvSpPr>
        <p:spPr/>
        <p:txBody>
          <a:bodyPr/>
          <a:lstStyle/>
          <a:p>
            <a:r>
              <a:rPr lang="en-GB" sz="4800" dirty="0"/>
              <a:t>Regression/classification TREES</a:t>
            </a:r>
          </a:p>
        </p:txBody>
      </p:sp>
      <p:sp>
        <p:nvSpPr>
          <p:cNvPr id="4" name="Date Placeholder 3">
            <a:extLst>
              <a:ext uri="{FF2B5EF4-FFF2-40B4-BE49-F238E27FC236}">
                <a16:creationId xmlns:a16="http://schemas.microsoft.com/office/drawing/2014/main" id="{C046050E-F530-AA4B-83FA-8B339A5688D2}"/>
              </a:ext>
            </a:extLst>
          </p:cNvPr>
          <p:cNvSpPr>
            <a:spLocks noGrp="1"/>
          </p:cNvSpPr>
          <p:nvPr>
            <p:ph type="dt" sz="half" idx="10"/>
          </p:nvPr>
        </p:nvSpPr>
        <p:spPr/>
        <p:txBody>
          <a:bodyPr/>
          <a:lstStyle/>
          <a:p>
            <a:fld id="{FF0E918B-885A-504A-AF85-CDB08853D932}" type="datetime1">
              <a:rPr lang="en-GB" smtClean="0"/>
              <a:t>08/11/2022</a:t>
            </a:fld>
            <a:r>
              <a:rPr lang="en-GB"/>
              <a:t>27/08/2018</a:t>
            </a:r>
          </a:p>
        </p:txBody>
      </p:sp>
      <p:sp>
        <p:nvSpPr>
          <p:cNvPr id="7" name="Content Placeholder 6">
            <a:extLst>
              <a:ext uri="{FF2B5EF4-FFF2-40B4-BE49-F238E27FC236}">
                <a16:creationId xmlns:a16="http://schemas.microsoft.com/office/drawing/2014/main" id="{65D55521-C4D6-3944-A59A-23BEE46666CE}"/>
              </a:ext>
            </a:extLst>
          </p:cNvPr>
          <p:cNvSpPr>
            <a:spLocks noGrp="1"/>
          </p:cNvSpPr>
          <p:nvPr>
            <p:ph idx="1"/>
          </p:nvPr>
        </p:nvSpPr>
        <p:spPr>
          <a:xfrm>
            <a:off x="6094413" y="1373187"/>
            <a:ext cx="5111750" cy="4521199"/>
          </a:xfrm>
        </p:spPr>
        <p:txBody>
          <a:bodyPr/>
          <a:lstStyle/>
          <a:p>
            <a:r>
              <a:rPr lang="en-GB" sz="2400" dirty="0"/>
              <a:t>As for linear regression, </a:t>
            </a:r>
            <a:r>
              <a:rPr lang="en-GB" sz="2400" b="1" dirty="0"/>
              <a:t>Regression trees produce a predictive model </a:t>
            </a:r>
            <a:r>
              <a:rPr lang="en-GB" sz="2400" dirty="0"/>
              <a:t>that can be used in other datasets.</a:t>
            </a:r>
          </a:p>
          <a:p>
            <a:endParaRPr lang="en-GB" sz="2400" dirty="0"/>
          </a:p>
          <a:p>
            <a:r>
              <a:rPr lang="en-GB" sz="2400" dirty="0"/>
              <a:t>Like a regression we have two aims</a:t>
            </a:r>
          </a:p>
          <a:p>
            <a:pPr lvl="1"/>
            <a:r>
              <a:rPr lang="en-GB" sz="2400" dirty="0"/>
              <a:t>Simplicity (few nodes).</a:t>
            </a:r>
          </a:p>
          <a:p>
            <a:pPr lvl="1"/>
            <a:r>
              <a:rPr lang="en-GB" sz="2400" dirty="0"/>
              <a:t>Maximising the explained variance in the response variable. </a:t>
            </a:r>
          </a:p>
        </p:txBody>
      </p:sp>
      <p:pic>
        <p:nvPicPr>
          <p:cNvPr id="6" name="Content Placeholder 14">
            <a:extLst>
              <a:ext uri="{FF2B5EF4-FFF2-40B4-BE49-F238E27FC236}">
                <a16:creationId xmlns:a16="http://schemas.microsoft.com/office/drawing/2014/main" id="{F457951F-7BEF-A649-BBF7-24ADFFF56506}"/>
              </a:ext>
            </a:extLst>
          </p:cNvPr>
          <p:cNvPicPr>
            <a:picLocks noChangeAspect="1"/>
          </p:cNvPicPr>
          <p:nvPr/>
        </p:nvPicPr>
        <p:blipFill>
          <a:blip r:embed="rId2"/>
          <a:stretch>
            <a:fillRect/>
          </a:stretch>
        </p:blipFill>
        <p:spPr bwMode="auto">
          <a:xfrm>
            <a:off x="247864" y="886004"/>
            <a:ext cx="5743369" cy="5743369"/>
          </a:xfrm>
          <a:prstGeom prst="rect">
            <a:avLst/>
          </a:prstGeom>
          <a:noFill/>
          <a:ln w="9525">
            <a:noFill/>
            <a:miter lim="800000"/>
            <a:headEnd/>
            <a:tailEnd/>
          </a:ln>
        </p:spPr>
      </p:pic>
    </p:spTree>
    <p:extLst>
      <p:ext uri="{BB962C8B-B14F-4D97-AF65-F5344CB8AC3E}">
        <p14:creationId xmlns:p14="http://schemas.microsoft.com/office/powerpoint/2010/main" val="76430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A79F-14FB-2049-9FCD-C97206ABFCDC}"/>
              </a:ext>
            </a:extLst>
          </p:cNvPr>
          <p:cNvSpPr>
            <a:spLocks noGrp="1"/>
          </p:cNvSpPr>
          <p:nvPr>
            <p:ph type="title"/>
          </p:nvPr>
        </p:nvSpPr>
        <p:spPr/>
        <p:txBody>
          <a:bodyPr/>
          <a:lstStyle/>
          <a:p>
            <a:r>
              <a:rPr lang="en-GB" sz="4800" dirty="0"/>
              <a:t>Regression/classification TREES</a:t>
            </a:r>
            <a:endParaRPr lang="en-US" sz="4800" dirty="0"/>
          </a:p>
        </p:txBody>
      </p:sp>
      <p:sp>
        <p:nvSpPr>
          <p:cNvPr id="4" name="Date Placeholder 3">
            <a:extLst>
              <a:ext uri="{FF2B5EF4-FFF2-40B4-BE49-F238E27FC236}">
                <a16:creationId xmlns:a16="http://schemas.microsoft.com/office/drawing/2014/main" id="{5B4BE64E-B0FD-FE49-A90F-75D9C5446B5A}"/>
              </a:ext>
            </a:extLst>
          </p:cNvPr>
          <p:cNvSpPr>
            <a:spLocks noGrp="1"/>
          </p:cNvSpPr>
          <p:nvPr>
            <p:ph type="dt" sz="half" idx="10"/>
          </p:nvPr>
        </p:nvSpPr>
        <p:spPr>
          <a:xfrm>
            <a:off x="1210689" y="6622402"/>
            <a:ext cx="0" cy="0"/>
          </a:xfrm>
        </p:spPr>
        <p:txBody>
          <a:bodyPr/>
          <a:lstStyle/>
          <a:p>
            <a:fld id="{58FD9440-2902-3F45-8CDC-5EB1D5DE00F4}" type="datetime1">
              <a:rPr lang="en-GB" smtClean="0"/>
              <a:t>08/11/2022</a:t>
            </a:fld>
            <a:r>
              <a:rPr lang="en-GB" dirty="0"/>
              <a:t>27/08/2018</a:t>
            </a:r>
          </a:p>
        </p:txBody>
      </p:sp>
      <p:sp>
        <p:nvSpPr>
          <p:cNvPr id="6" name="Rounded Rectangle 5">
            <a:extLst>
              <a:ext uri="{FF2B5EF4-FFF2-40B4-BE49-F238E27FC236}">
                <a16:creationId xmlns:a16="http://schemas.microsoft.com/office/drawing/2014/main" id="{F3787A7C-5E7D-314D-B652-B90A4BF64A38}"/>
              </a:ext>
            </a:extLst>
          </p:cNvPr>
          <p:cNvSpPr/>
          <p:nvPr/>
        </p:nvSpPr>
        <p:spPr bwMode="auto">
          <a:xfrm>
            <a:off x="5062254" y="3694547"/>
            <a:ext cx="3728811" cy="466000"/>
          </a:xfrm>
          <a:prstGeom prst="roundRect">
            <a:avLst/>
          </a:prstGeom>
          <a:solidFill>
            <a:schemeClr val="bg1">
              <a:lumMod val="95000"/>
            </a:schemeClr>
          </a:solidFill>
          <a:ln w="1778"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7" name="TextBox 6">
            <a:extLst>
              <a:ext uri="{FF2B5EF4-FFF2-40B4-BE49-F238E27FC236}">
                <a16:creationId xmlns:a16="http://schemas.microsoft.com/office/drawing/2014/main" id="{FE411105-F04A-C042-B1AB-D0F0B68A1D20}"/>
              </a:ext>
            </a:extLst>
          </p:cNvPr>
          <p:cNvSpPr txBox="1"/>
          <p:nvPr/>
        </p:nvSpPr>
        <p:spPr>
          <a:xfrm>
            <a:off x="442879" y="1374552"/>
            <a:ext cx="5193757" cy="1754326"/>
          </a:xfrm>
          <a:prstGeom prst="rect">
            <a:avLst/>
          </a:prstGeom>
          <a:solidFill>
            <a:schemeClr val="accent2"/>
          </a:solidFill>
          <a:ln>
            <a:noFill/>
          </a:ln>
        </p:spPr>
        <p:txBody>
          <a:bodyPr wrap="square" lIns="0" tIns="0" rIns="0" bIns="0" rtlCol="0">
            <a:spAutoFit/>
          </a:bodyPr>
          <a:lstStyle/>
          <a:p>
            <a:pPr algn="ctr">
              <a:lnSpc>
                <a:spcPct val="95000"/>
              </a:lnSpc>
            </a:pPr>
            <a:r>
              <a:rPr lang="en-US" sz="2400" dirty="0">
                <a:solidFill>
                  <a:schemeClr val="bg1"/>
                </a:solidFill>
                <a:latin typeface="+mn-lt"/>
              </a:rPr>
              <a:t>As for any regression, you define the additive combination of predictors (X</a:t>
            </a:r>
            <a:r>
              <a:rPr lang="en-US" sz="2400" baseline="-25000" dirty="0">
                <a:solidFill>
                  <a:schemeClr val="bg1"/>
                </a:solidFill>
                <a:latin typeface="+mn-lt"/>
              </a:rPr>
              <a:t>1</a:t>
            </a:r>
            <a:r>
              <a:rPr lang="en-US" sz="2400" dirty="0">
                <a:solidFill>
                  <a:schemeClr val="bg1"/>
                </a:solidFill>
                <a:latin typeface="+mn-lt"/>
              </a:rPr>
              <a:t>,…</a:t>
            </a:r>
            <a:r>
              <a:rPr lang="en-US" sz="2400" dirty="0" err="1">
                <a:solidFill>
                  <a:schemeClr val="bg1"/>
                </a:solidFill>
                <a:latin typeface="+mn-lt"/>
              </a:rPr>
              <a:t>X</a:t>
            </a:r>
            <a:r>
              <a:rPr lang="en-US" sz="2400" baseline="-25000" dirty="0" err="1">
                <a:solidFill>
                  <a:schemeClr val="bg1"/>
                </a:solidFill>
                <a:latin typeface="+mn-lt"/>
              </a:rPr>
              <a:t>n</a:t>
            </a:r>
            <a:r>
              <a:rPr lang="en-US" sz="2400" dirty="0">
                <a:solidFill>
                  <a:schemeClr val="bg1"/>
                </a:solidFill>
                <a:latin typeface="+mn-lt"/>
              </a:rPr>
              <a:t>) &amp;</a:t>
            </a:r>
          </a:p>
          <a:p>
            <a:pPr algn="ctr">
              <a:lnSpc>
                <a:spcPct val="95000"/>
              </a:lnSpc>
            </a:pPr>
            <a:r>
              <a:rPr lang="en-US" sz="2400" dirty="0">
                <a:solidFill>
                  <a:schemeClr val="bg1"/>
                </a:solidFill>
                <a:latin typeface="+mn-lt"/>
              </a:rPr>
              <a:t>the response , that can be</a:t>
            </a:r>
          </a:p>
          <a:p>
            <a:pPr algn="ctr">
              <a:lnSpc>
                <a:spcPct val="95000"/>
              </a:lnSpc>
            </a:pPr>
            <a:r>
              <a:rPr lang="en-US" sz="2400" b="1" dirty="0">
                <a:solidFill>
                  <a:schemeClr val="bg1"/>
                </a:solidFill>
                <a:latin typeface="+mn-lt"/>
              </a:rPr>
              <a:t>Categorical</a:t>
            </a:r>
            <a:r>
              <a:rPr lang="en-US" sz="2400" dirty="0">
                <a:solidFill>
                  <a:schemeClr val="bg1"/>
                </a:solidFill>
                <a:latin typeface="+mn-lt"/>
              </a:rPr>
              <a:t> </a:t>
            </a:r>
            <a:r>
              <a:rPr lang="en-US" sz="2400" i="1" dirty="0">
                <a:solidFill>
                  <a:schemeClr val="bg1"/>
                </a:solidFill>
                <a:latin typeface="+mn-lt"/>
              </a:rPr>
              <a:t>OR</a:t>
            </a:r>
            <a:r>
              <a:rPr lang="en-US" sz="2400" dirty="0">
                <a:solidFill>
                  <a:schemeClr val="bg1"/>
                </a:solidFill>
                <a:latin typeface="+mn-lt"/>
              </a:rPr>
              <a:t> </a:t>
            </a:r>
            <a:r>
              <a:rPr lang="en-US" sz="2400" b="1" dirty="0">
                <a:solidFill>
                  <a:schemeClr val="bg1"/>
                </a:solidFill>
                <a:latin typeface="+mn-lt"/>
              </a:rPr>
              <a:t>Continuous</a:t>
            </a:r>
          </a:p>
        </p:txBody>
      </p:sp>
      <p:cxnSp>
        <p:nvCxnSpPr>
          <p:cNvPr id="10" name="Elbow Connector 9">
            <a:extLst>
              <a:ext uri="{FF2B5EF4-FFF2-40B4-BE49-F238E27FC236}">
                <a16:creationId xmlns:a16="http://schemas.microsoft.com/office/drawing/2014/main" id="{8044DB91-EF27-E94B-B59B-0B103621A75A}"/>
              </a:ext>
            </a:extLst>
          </p:cNvPr>
          <p:cNvCxnSpPr>
            <a:cxnSpLocks/>
            <a:stCxn id="7" idx="3"/>
            <a:endCxn id="6" idx="0"/>
          </p:cNvCxnSpPr>
          <p:nvPr/>
        </p:nvCxnSpPr>
        <p:spPr bwMode="auto">
          <a:xfrm>
            <a:off x="5636636" y="2251715"/>
            <a:ext cx="1290024" cy="1442832"/>
          </a:xfrm>
          <a:prstGeom prst="bentConnector2">
            <a:avLst/>
          </a:prstGeom>
          <a:solidFill>
            <a:schemeClr val="accent2"/>
          </a:solidFill>
          <a:ln w="38100" cap="flat" cmpd="sng" algn="ctr">
            <a:solidFill>
              <a:schemeClr val="tx1"/>
            </a:solidFill>
            <a:prstDash val="solid"/>
            <a:round/>
            <a:headEnd type="none" w="med" len="med"/>
            <a:tailEnd type="triangle"/>
          </a:ln>
          <a:effectLst/>
        </p:spPr>
      </p:cxnSp>
      <p:sp>
        <p:nvSpPr>
          <p:cNvPr id="5" name="Rectangle 4">
            <a:extLst>
              <a:ext uri="{FF2B5EF4-FFF2-40B4-BE49-F238E27FC236}">
                <a16:creationId xmlns:a16="http://schemas.microsoft.com/office/drawing/2014/main" id="{6B1AD6E1-D19B-0F41-8244-D56EB4EFF11C}"/>
              </a:ext>
            </a:extLst>
          </p:cNvPr>
          <p:cNvSpPr/>
          <p:nvPr/>
        </p:nvSpPr>
        <p:spPr>
          <a:xfrm>
            <a:off x="1860844" y="3458370"/>
            <a:ext cx="8466137" cy="2246769"/>
          </a:xfrm>
          <a:prstGeom prst="rect">
            <a:avLst/>
          </a:prstGeom>
        </p:spPr>
        <p:txBody>
          <a:bodyPr wrap="square">
            <a:spAutoFit/>
          </a:bodyPr>
          <a:lstStyle/>
          <a:p>
            <a:pPr>
              <a:lnSpc>
                <a:spcPct val="150000"/>
              </a:lnSpc>
            </a:pPr>
            <a:r>
              <a:rPr lang="en-US" sz="3200" dirty="0">
                <a:solidFill>
                  <a:srgbClr val="C00000"/>
                </a:solidFill>
                <a:latin typeface="Courier New" panose="02070309020205020404" pitchFamily="49" charset="0"/>
                <a:cs typeface="Courier New" panose="02070309020205020404" pitchFamily="49" charset="0"/>
              </a:rPr>
              <a:t>fit &lt;- </a:t>
            </a:r>
            <a:r>
              <a:rPr lang="en-US" sz="3200" dirty="0" err="1">
                <a:solidFill>
                  <a:srgbClr val="C00000"/>
                </a:solidFill>
                <a:latin typeface="Courier New" panose="02070309020205020404" pitchFamily="49" charset="0"/>
                <a:cs typeface="Courier New" panose="02070309020205020404" pitchFamily="49" charset="0"/>
              </a:rPr>
              <a:t>rpart</a:t>
            </a:r>
            <a:r>
              <a:rPr lang="en-US" sz="3200" dirty="0">
                <a:solidFill>
                  <a:srgbClr val="C00000"/>
                </a:solidFill>
                <a:latin typeface="Courier New" panose="02070309020205020404" pitchFamily="49" charset="0"/>
                <a:cs typeface="Courier New" panose="02070309020205020404" pitchFamily="49" charset="0"/>
              </a:rPr>
              <a:t>(Y ~ X</a:t>
            </a:r>
            <a:r>
              <a:rPr lang="en-US" sz="3200" baseline="-25000" dirty="0">
                <a:solidFill>
                  <a:srgbClr val="C00000"/>
                </a:solidFill>
                <a:latin typeface="Courier New" panose="02070309020205020404" pitchFamily="49" charset="0"/>
                <a:cs typeface="Courier New" panose="02070309020205020404" pitchFamily="49" charset="0"/>
              </a:rPr>
              <a:t>1</a:t>
            </a:r>
            <a:r>
              <a:rPr lang="en-US" sz="3200" dirty="0">
                <a:solidFill>
                  <a:srgbClr val="C00000"/>
                </a:solidFill>
                <a:latin typeface="Courier New" panose="02070309020205020404" pitchFamily="49" charset="0"/>
                <a:cs typeface="Courier New" panose="02070309020205020404" pitchFamily="49" charset="0"/>
              </a:rPr>
              <a:t> + X</a:t>
            </a:r>
            <a:r>
              <a:rPr lang="en-US" sz="3200" baseline="-25000" dirty="0">
                <a:solidFill>
                  <a:srgbClr val="C00000"/>
                </a:solidFill>
                <a:latin typeface="Courier New" panose="02070309020205020404" pitchFamily="49" charset="0"/>
                <a:cs typeface="Courier New" panose="02070309020205020404" pitchFamily="49" charset="0"/>
              </a:rPr>
              <a:t>2 </a:t>
            </a:r>
            <a:r>
              <a:rPr lang="en-US" sz="3200" dirty="0">
                <a:solidFill>
                  <a:srgbClr val="C00000"/>
                </a:solidFill>
                <a:latin typeface="Courier New" panose="02070309020205020404" pitchFamily="49" charset="0"/>
                <a:cs typeface="Courier New" panose="02070309020205020404" pitchFamily="49" charset="0"/>
              </a:rPr>
              <a:t>+ X</a:t>
            </a:r>
            <a:r>
              <a:rPr lang="en-US" sz="3200" baseline="-25000" dirty="0">
                <a:solidFill>
                  <a:srgbClr val="C00000"/>
                </a:solidFill>
                <a:latin typeface="Courier New" panose="02070309020205020404" pitchFamily="49" charset="0"/>
                <a:cs typeface="Courier New" panose="02070309020205020404" pitchFamily="49" charset="0"/>
              </a:rPr>
              <a:t>3</a:t>
            </a:r>
            <a:r>
              <a:rPr lang="en-US" sz="3200" dirty="0">
                <a:solidFill>
                  <a:srgbClr val="C00000"/>
                </a:solidFill>
                <a:latin typeface="Courier New" panose="02070309020205020404" pitchFamily="49" charset="0"/>
                <a:cs typeface="Courier New" panose="02070309020205020404" pitchFamily="49" charset="0"/>
              </a:rPr>
              <a:t> , </a:t>
            </a:r>
            <a:br>
              <a:rPr lang="en-US" sz="3200" dirty="0">
                <a:solidFill>
                  <a:srgbClr val="C00000"/>
                </a:solidFill>
                <a:latin typeface="Courier New" panose="02070309020205020404" pitchFamily="49" charset="0"/>
                <a:cs typeface="Courier New" panose="02070309020205020404" pitchFamily="49" charset="0"/>
              </a:rPr>
            </a:br>
            <a:r>
              <a:rPr lang="en-US" sz="3200" dirty="0">
                <a:solidFill>
                  <a:srgbClr val="C00000"/>
                </a:solidFill>
                <a:latin typeface="Courier New" panose="02070309020205020404" pitchFamily="49" charset="0"/>
                <a:cs typeface="Courier New" panose="02070309020205020404" pitchFamily="49" charset="0"/>
              </a:rPr>
              <a:t>   			  method="</a:t>
            </a:r>
            <a:r>
              <a:rPr lang="en-US" sz="3200" dirty="0" err="1">
                <a:solidFill>
                  <a:srgbClr val="C00000"/>
                </a:solidFill>
                <a:latin typeface="Courier New" panose="02070309020205020404" pitchFamily="49" charset="0"/>
                <a:cs typeface="Courier New" panose="02070309020205020404" pitchFamily="49" charset="0"/>
              </a:rPr>
              <a:t>anova</a:t>
            </a:r>
            <a:r>
              <a:rPr lang="en-US" sz="3200" dirty="0">
                <a:solidFill>
                  <a:srgbClr val="C00000"/>
                </a:solidFill>
                <a:latin typeface="Courier New" panose="02070309020205020404" pitchFamily="49" charset="0"/>
                <a:cs typeface="Courier New" panose="02070309020205020404" pitchFamily="49" charset="0"/>
              </a:rPr>
              <a:t>", 					  data=</a:t>
            </a:r>
            <a:r>
              <a:rPr lang="en-US" sz="3200" dirty="0" err="1">
                <a:solidFill>
                  <a:srgbClr val="C00000"/>
                </a:solidFill>
                <a:latin typeface="Courier New" panose="02070309020205020404" pitchFamily="49" charset="0"/>
                <a:cs typeface="Courier New" panose="02070309020205020404" pitchFamily="49" charset="0"/>
              </a:rPr>
              <a:t>DataIn</a:t>
            </a:r>
            <a:r>
              <a:rPr lang="en-US" sz="3200" dirty="0">
                <a:solidFill>
                  <a:srgbClr val="C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08345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A79F-14FB-2049-9FCD-C97206ABFCDC}"/>
              </a:ext>
            </a:extLst>
          </p:cNvPr>
          <p:cNvSpPr>
            <a:spLocks noGrp="1"/>
          </p:cNvSpPr>
          <p:nvPr>
            <p:ph type="title"/>
          </p:nvPr>
        </p:nvSpPr>
        <p:spPr/>
        <p:txBody>
          <a:bodyPr/>
          <a:lstStyle/>
          <a:p>
            <a:r>
              <a:rPr lang="en-GB" sz="4800" dirty="0"/>
              <a:t>Regression/classification TREES</a:t>
            </a:r>
            <a:endParaRPr lang="en-US" sz="4800" dirty="0"/>
          </a:p>
        </p:txBody>
      </p:sp>
      <p:sp>
        <p:nvSpPr>
          <p:cNvPr id="4" name="Date Placeholder 3">
            <a:extLst>
              <a:ext uri="{FF2B5EF4-FFF2-40B4-BE49-F238E27FC236}">
                <a16:creationId xmlns:a16="http://schemas.microsoft.com/office/drawing/2014/main" id="{5B4BE64E-B0FD-FE49-A90F-75D9C5446B5A}"/>
              </a:ext>
            </a:extLst>
          </p:cNvPr>
          <p:cNvSpPr>
            <a:spLocks noGrp="1"/>
          </p:cNvSpPr>
          <p:nvPr>
            <p:ph type="dt" sz="half" idx="10"/>
          </p:nvPr>
        </p:nvSpPr>
        <p:spPr>
          <a:xfrm>
            <a:off x="462543" y="6140264"/>
            <a:ext cx="0" cy="0"/>
          </a:xfrm>
        </p:spPr>
        <p:txBody>
          <a:bodyPr/>
          <a:lstStyle/>
          <a:p>
            <a:fld id="{58FD9440-2902-3F45-8CDC-5EB1D5DE00F4}" type="datetime1">
              <a:rPr lang="en-GB" smtClean="0"/>
              <a:t>08/11/2022</a:t>
            </a:fld>
            <a:r>
              <a:rPr lang="en-GB" dirty="0"/>
              <a:t>27/08/2018</a:t>
            </a:r>
          </a:p>
        </p:txBody>
      </p:sp>
      <p:sp>
        <p:nvSpPr>
          <p:cNvPr id="14" name="Rounded Rectangle 13">
            <a:extLst>
              <a:ext uri="{FF2B5EF4-FFF2-40B4-BE49-F238E27FC236}">
                <a16:creationId xmlns:a16="http://schemas.microsoft.com/office/drawing/2014/main" id="{56825FD2-3C40-AC42-8153-8ADF17B7B0E9}"/>
              </a:ext>
            </a:extLst>
          </p:cNvPr>
          <p:cNvSpPr/>
          <p:nvPr/>
        </p:nvSpPr>
        <p:spPr bwMode="auto">
          <a:xfrm>
            <a:off x="4314108" y="3914586"/>
            <a:ext cx="3555075" cy="479864"/>
          </a:xfrm>
          <a:prstGeom prst="roundRect">
            <a:avLst/>
          </a:prstGeom>
          <a:solidFill>
            <a:schemeClr val="bg1">
              <a:lumMod val="95000"/>
            </a:schemeClr>
          </a:solidFill>
          <a:ln w="1778"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7" name="TextBox 16">
            <a:extLst>
              <a:ext uri="{FF2B5EF4-FFF2-40B4-BE49-F238E27FC236}">
                <a16:creationId xmlns:a16="http://schemas.microsoft.com/office/drawing/2014/main" id="{44F6EBC6-3693-0441-B8E6-CC74B71BCAC3}"/>
              </a:ext>
            </a:extLst>
          </p:cNvPr>
          <p:cNvSpPr txBox="1"/>
          <p:nvPr/>
        </p:nvSpPr>
        <p:spPr>
          <a:xfrm>
            <a:off x="4771505" y="1444009"/>
            <a:ext cx="6147467" cy="1403461"/>
          </a:xfrm>
          <a:prstGeom prst="rect">
            <a:avLst/>
          </a:prstGeom>
          <a:solidFill>
            <a:schemeClr val="accent2"/>
          </a:solidFill>
          <a:ln>
            <a:solidFill>
              <a:schemeClr val="tx1"/>
            </a:solidFill>
          </a:ln>
        </p:spPr>
        <p:txBody>
          <a:bodyPr wrap="square" lIns="0" tIns="0" rIns="0" bIns="0" rtlCol="0">
            <a:spAutoFit/>
          </a:bodyPr>
          <a:lstStyle/>
          <a:p>
            <a:pPr algn="ctr">
              <a:lnSpc>
                <a:spcPct val="95000"/>
              </a:lnSpc>
            </a:pPr>
            <a:r>
              <a:rPr lang="en-US" sz="2400" dirty="0">
                <a:solidFill>
                  <a:schemeClr val="bg1"/>
                </a:solidFill>
                <a:latin typeface="+mn-lt"/>
              </a:rPr>
              <a:t>Defines the type of data you have </a:t>
            </a:r>
          </a:p>
          <a:p>
            <a:pPr algn="ctr">
              <a:lnSpc>
                <a:spcPct val="95000"/>
              </a:lnSpc>
            </a:pPr>
            <a:r>
              <a:rPr lang="en-US" sz="2400" dirty="0">
                <a:solidFill>
                  <a:schemeClr val="bg1"/>
                </a:solidFill>
                <a:latin typeface="+mn-lt"/>
              </a:rPr>
              <a:t>"</a:t>
            </a:r>
            <a:r>
              <a:rPr lang="en-US" sz="2400" dirty="0">
                <a:solidFill>
                  <a:schemeClr val="bg1"/>
                </a:solidFill>
                <a:latin typeface="Courier New" panose="02070309020205020404" pitchFamily="49" charset="0"/>
                <a:cs typeface="Courier New" panose="02070309020205020404" pitchFamily="49" charset="0"/>
              </a:rPr>
              <a:t>class</a:t>
            </a:r>
            <a:r>
              <a:rPr lang="en-US" sz="2400" dirty="0">
                <a:solidFill>
                  <a:schemeClr val="bg1"/>
                </a:solidFill>
                <a:latin typeface="+mn-lt"/>
              </a:rPr>
              <a:t>" for a classification tree </a:t>
            </a:r>
            <a:br>
              <a:rPr lang="en-US" sz="2400" dirty="0">
                <a:solidFill>
                  <a:schemeClr val="bg1"/>
                </a:solidFill>
                <a:latin typeface="+mn-lt"/>
              </a:rPr>
            </a:br>
            <a:r>
              <a:rPr lang="en-US" sz="2400" dirty="0">
                <a:solidFill>
                  <a:schemeClr val="bg1"/>
                </a:solidFill>
                <a:latin typeface="+mn-lt"/>
              </a:rPr>
              <a:t>"</a:t>
            </a:r>
            <a:r>
              <a:rPr lang="en-US" sz="2400" dirty="0" err="1">
                <a:solidFill>
                  <a:schemeClr val="bg1"/>
                </a:solidFill>
                <a:latin typeface="Courier New" panose="02070309020205020404" pitchFamily="49" charset="0"/>
                <a:cs typeface="Courier New" panose="02070309020205020404" pitchFamily="49" charset="0"/>
              </a:rPr>
              <a:t>anova</a:t>
            </a:r>
            <a:r>
              <a:rPr lang="en-US" sz="2400" dirty="0">
                <a:solidFill>
                  <a:schemeClr val="bg1"/>
                </a:solidFill>
                <a:latin typeface="+mn-lt"/>
              </a:rPr>
              <a:t>" for a regression tree</a:t>
            </a:r>
          </a:p>
          <a:p>
            <a:pPr algn="ctr">
              <a:lnSpc>
                <a:spcPct val="95000"/>
              </a:lnSpc>
            </a:pPr>
            <a:r>
              <a:rPr lang="en-US" sz="2400" i="1" u="sng" dirty="0">
                <a:solidFill>
                  <a:schemeClr val="bg1"/>
                </a:solidFill>
                <a:latin typeface="+mn-lt"/>
              </a:rPr>
              <a:t>you should </a:t>
            </a:r>
            <a:r>
              <a:rPr lang="en-US" sz="2400" b="1" i="1" u="sng" dirty="0">
                <a:solidFill>
                  <a:schemeClr val="bg1"/>
                </a:solidFill>
              </a:rPr>
              <a:t>ALWAYS</a:t>
            </a:r>
            <a:r>
              <a:rPr lang="en-US" sz="2400" i="1" u="sng" dirty="0">
                <a:solidFill>
                  <a:schemeClr val="bg1"/>
                </a:solidFill>
              </a:rPr>
              <a:t> </a:t>
            </a:r>
            <a:r>
              <a:rPr lang="en-US" sz="2400" i="1" u="sng" dirty="0">
                <a:solidFill>
                  <a:schemeClr val="bg1"/>
                </a:solidFill>
                <a:latin typeface="+mn-lt"/>
              </a:rPr>
              <a:t>specify this argument</a:t>
            </a:r>
          </a:p>
        </p:txBody>
      </p:sp>
      <p:cxnSp>
        <p:nvCxnSpPr>
          <p:cNvPr id="18" name="Elbow Connector 17">
            <a:extLst>
              <a:ext uri="{FF2B5EF4-FFF2-40B4-BE49-F238E27FC236}">
                <a16:creationId xmlns:a16="http://schemas.microsoft.com/office/drawing/2014/main" id="{B01AF67D-5E79-064F-A2AE-1B78A3486635}"/>
              </a:ext>
            </a:extLst>
          </p:cNvPr>
          <p:cNvCxnSpPr>
            <a:cxnSpLocks/>
            <a:stCxn id="17" idx="3"/>
            <a:endCxn id="14" idx="3"/>
          </p:cNvCxnSpPr>
          <p:nvPr/>
        </p:nvCxnSpPr>
        <p:spPr bwMode="auto">
          <a:xfrm flipH="1">
            <a:off x="7869183" y="2145740"/>
            <a:ext cx="3049789" cy="2008778"/>
          </a:xfrm>
          <a:prstGeom prst="bentConnector3">
            <a:avLst>
              <a:gd name="adj1" fmla="val -7496"/>
            </a:avLst>
          </a:prstGeom>
          <a:solidFill>
            <a:schemeClr val="accent2"/>
          </a:solidFill>
          <a:ln w="38100" cap="flat" cmpd="sng" algn="ctr">
            <a:solidFill>
              <a:schemeClr val="tx1"/>
            </a:solidFill>
            <a:prstDash val="solid"/>
            <a:round/>
            <a:headEnd type="none" w="med" len="med"/>
            <a:tailEnd type="triangle"/>
          </a:ln>
          <a:effectLst/>
        </p:spPr>
      </p:cxnSp>
      <p:sp>
        <p:nvSpPr>
          <p:cNvPr id="8" name="Rectangle 7">
            <a:extLst>
              <a:ext uri="{FF2B5EF4-FFF2-40B4-BE49-F238E27FC236}">
                <a16:creationId xmlns:a16="http://schemas.microsoft.com/office/drawing/2014/main" id="{27780B7D-6774-894D-A5A5-77B7973961EA}"/>
              </a:ext>
            </a:extLst>
          </p:cNvPr>
          <p:cNvSpPr/>
          <p:nvPr/>
        </p:nvSpPr>
        <p:spPr>
          <a:xfrm>
            <a:off x="4386593" y="5262507"/>
            <a:ext cx="5733860" cy="707886"/>
          </a:xfrm>
          <a:prstGeom prst="rect">
            <a:avLst/>
          </a:prstGeom>
          <a:solidFill>
            <a:schemeClr val="accent4"/>
          </a:solidFill>
          <a:ln>
            <a:noFill/>
          </a:ln>
        </p:spPr>
        <p:txBody>
          <a:bodyPr wrap="square">
            <a:spAutoFit/>
          </a:bodyPr>
          <a:lstStyle/>
          <a:p>
            <a:pPr>
              <a:lnSpc>
                <a:spcPct val="100000"/>
              </a:lnSpc>
            </a:pPr>
            <a:r>
              <a:rPr lang="en-US" sz="2000" b="1" dirty="0">
                <a:solidFill>
                  <a:schemeClr val="bg1"/>
                </a:solidFill>
              </a:rPr>
              <a:t>classification tree </a:t>
            </a:r>
            <a:r>
              <a:rPr lang="en-US" sz="2000" dirty="0">
                <a:solidFill>
                  <a:schemeClr val="bg1"/>
                </a:solidFill>
              </a:rPr>
              <a:t>= Categorical response</a:t>
            </a:r>
          </a:p>
          <a:p>
            <a:pPr>
              <a:lnSpc>
                <a:spcPct val="100000"/>
              </a:lnSpc>
            </a:pPr>
            <a:r>
              <a:rPr lang="en-US" sz="2000" b="1" dirty="0">
                <a:solidFill>
                  <a:schemeClr val="bg1"/>
                </a:solidFill>
              </a:rPr>
              <a:t>regression tree </a:t>
            </a:r>
            <a:r>
              <a:rPr lang="en-US" sz="2000" dirty="0">
                <a:solidFill>
                  <a:schemeClr val="bg1"/>
                </a:solidFill>
              </a:rPr>
              <a:t>= Numerical response</a:t>
            </a:r>
            <a:endParaRPr lang="en-GB" sz="2000" dirty="0">
              <a:solidFill>
                <a:schemeClr val="bg1"/>
              </a:solidFill>
            </a:endParaRPr>
          </a:p>
        </p:txBody>
      </p:sp>
      <p:cxnSp>
        <p:nvCxnSpPr>
          <p:cNvPr id="13" name="Elbow Connector 12">
            <a:extLst>
              <a:ext uri="{FF2B5EF4-FFF2-40B4-BE49-F238E27FC236}">
                <a16:creationId xmlns:a16="http://schemas.microsoft.com/office/drawing/2014/main" id="{0C778573-7BBD-BA43-95E5-96B79909459A}"/>
              </a:ext>
            </a:extLst>
          </p:cNvPr>
          <p:cNvCxnSpPr>
            <a:cxnSpLocks/>
            <a:stCxn id="8" idx="3"/>
            <a:endCxn id="14" idx="3"/>
          </p:cNvCxnSpPr>
          <p:nvPr/>
        </p:nvCxnSpPr>
        <p:spPr bwMode="auto">
          <a:xfrm flipH="1" flipV="1">
            <a:off x="7869183" y="4154518"/>
            <a:ext cx="2251270" cy="1461932"/>
          </a:xfrm>
          <a:prstGeom prst="bentConnector3">
            <a:avLst>
              <a:gd name="adj1" fmla="val -10154"/>
            </a:avLst>
          </a:prstGeom>
          <a:solidFill>
            <a:schemeClr val="accent2"/>
          </a:solidFill>
          <a:ln w="38100" cap="flat" cmpd="sng" algn="ctr">
            <a:solidFill>
              <a:schemeClr val="tx1"/>
            </a:solidFill>
            <a:prstDash val="solid"/>
            <a:round/>
            <a:headEnd type="none" w="med" len="med"/>
            <a:tailEnd type="triangle"/>
          </a:ln>
          <a:effectLst/>
        </p:spPr>
      </p:cxnSp>
      <p:sp>
        <p:nvSpPr>
          <p:cNvPr id="5" name="Rectangle 4">
            <a:extLst>
              <a:ext uri="{FF2B5EF4-FFF2-40B4-BE49-F238E27FC236}">
                <a16:creationId xmlns:a16="http://schemas.microsoft.com/office/drawing/2014/main" id="{6B1AD6E1-D19B-0F41-8244-D56EB4EFF11C}"/>
              </a:ext>
            </a:extLst>
          </p:cNvPr>
          <p:cNvSpPr/>
          <p:nvPr/>
        </p:nvSpPr>
        <p:spPr>
          <a:xfrm>
            <a:off x="1112698" y="2976232"/>
            <a:ext cx="8466137" cy="2246769"/>
          </a:xfrm>
          <a:prstGeom prst="rect">
            <a:avLst/>
          </a:prstGeom>
        </p:spPr>
        <p:txBody>
          <a:bodyPr wrap="square">
            <a:spAutoFit/>
          </a:bodyPr>
          <a:lstStyle/>
          <a:p>
            <a:pPr>
              <a:lnSpc>
                <a:spcPct val="150000"/>
              </a:lnSpc>
            </a:pPr>
            <a:r>
              <a:rPr lang="en-US" sz="3200" dirty="0">
                <a:solidFill>
                  <a:srgbClr val="C00000"/>
                </a:solidFill>
                <a:latin typeface="Courier New" panose="02070309020205020404" pitchFamily="49" charset="0"/>
                <a:cs typeface="Courier New" panose="02070309020205020404" pitchFamily="49" charset="0"/>
              </a:rPr>
              <a:t>fit &lt;- </a:t>
            </a:r>
            <a:r>
              <a:rPr lang="en-US" sz="3200" dirty="0" err="1">
                <a:solidFill>
                  <a:srgbClr val="C00000"/>
                </a:solidFill>
                <a:latin typeface="Courier New" panose="02070309020205020404" pitchFamily="49" charset="0"/>
                <a:cs typeface="Courier New" panose="02070309020205020404" pitchFamily="49" charset="0"/>
              </a:rPr>
              <a:t>rpart</a:t>
            </a:r>
            <a:r>
              <a:rPr lang="en-US" sz="3200" dirty="0">
                <a:solidFill>
                  <a:srgbClr val="C00000"/>
                </a:solidFill>
                <a:latin typeface="Courier New" panose="02070309020205020404" pitchFamily="49" charset="0"/>
                <a:cs typeface="Courier New" panose="02070309020205020404" pitchFamily="49" charset="0"/>
              </a:rPr>
              <a:t>(Y ~ X</a:t>
            </a:r>
            <a:r>
              <a:rPr lang="en-US" sz="3200" baseline="-25000" dirty="0">
                <a:solidFill>
                  <a:srgbClr val="C00000"/>
                </a:solidFill>
                <a:latin typeface="Courier New" panose="02070309020205020404" pitchFamily="49" charset="0"/>
                <a:cs typeface="Courier New" panose="02070309020205020404" pitchFamily="49" charset="0"/>
              </a:rPr>
              <a:t>1</a:t>
            </a:r>
            <a:r>
              <a:rPr lang="en-US" sz="3200" dirty="0">
                <a:solidFill>
                  <a:srgbClr val="C00000"/>
                </a:solidFill>
                <a:latin typeface="Courier New" panose="02070309020205020404" pitchFamily="49" charset="0"/>
                <a:cs typeface="Courier New" panose="02070309020205020404" pitchFamily="49" charset="0"/>
              </a:rPr>
              <a:t> + X</a:t>
            </a:r>
            <a:r>
              <a:rPr lang="en-US" sz="3200" baseline="-25000" dirty="0">
                <a:solidFill>
                  <a:srgbClr val="C00000"/>
                </a:solidFill>
                <a:latin typeface="Courier New" panose="02070309020205020404" pitchFamily="49" charset="0"/>
                <a:cs typeface="Courier New" panose="02070309020205020404" pitchFamily="49" charset="0"/>
              </a:rPr>
              <a:t>2 </a:t>
            </a:r>
            <a:r>
              <a:rPr lang="en-US" sz="3200" dirty="0">
                <a:solidFill>
                  <a:srgbClr val="C00000"/>
                </a:solidFill>
                <a:latin typeface="Courier New" panose="02070309020205020404" pitchFamily="49" charset="0"/>
                <a:cs typeface="Courier New" panose="02070309020205020404" pitchFamily="49" charset="0"/>
              </a:rPr>
              <a:t>+ X</a:t>
            </a:r>
            <a:r>
              <a:rPr lang="en-US" sz="3200" baseline="-25000" dirty="0">
                <a:solidFill>
                  <a:srgbClr val="C00000"/>
                </a:solidFill>
                <a:latin typeface="Courier New" panose="02070309020205020404" pitchFamily="49" charset="0"/>
                <a:cs typeface="Courier New" panose="02070309020205020404" pitchFamily="49" charset="0"/>
              </a:rPr>
              <a:t>3</a:t>
            </a:r>
            <a:r>
              <a:rPr lang="en-US" sz="3200" dirty="0">
                <a:solidFill>
                  <a:srgbClr val="C00000"/>
                </a:solidFill>
                <a:latin typeface="Courier New" panose="02070309020205020404" pitchFamily="49" charset="0"/>
                <a:cs typeface="Courier New" panose="02070309020205020404" pitchFamily="49" charset="0"/>
              </a:rPr>
              <a:t> , </a:t>
            </a:r>
            <a:br>
              <a:rPr lang="en-US" sz="3200" dirty="0">
                <a:solidFill>
                  <a:srgbClr val="C00000"/>
                </a:solidFill>
                <a:latin typeface="Courier New" panose="02070309020205020404" pitchFamily="49" charset="0"/>
                <a:cs typeface="Courier New" panose="02070309020205020404" pitchFamily="49" charset="0"/>
              </a:rPr>
            </a:br>
            <a:r>
              <a:rPr lang="en-US" sz="3200" dirty="0">
                <a:solidFill>
                  <a:srgbClr val="C00000"/>
                </a:solidFill>
                <a:latin typeface="Courier New" panose="02070309020205020404" pitchFamily="49" charset="0"/>
                <a:cs typeface="Courier New" panose="02070309020205020404" pitchFamily="49" charset="0"/>
              </a:rPr>
              <a:t>   			  method="</a:t>
            </a:r>
            <a:r>
              <a:rPr lang="en-US" sz="3200" dirty="0" err="1">
                <a:solidFill>
                  <a:srgbClr val="C00000"/>
                </a:solidFill>
                <a:latin typeface="Courier New" panose="02070309020205020404" pitchFamily="49" charset="0"/>
                <a:cs typeface="Courier New" panose="02070309020205020404" pitchFamily="49" charset="0"/>
              </a:rPr>
              <a:t>anova</a:t>
            </a:r>
            <a:r>
              <a:rPr lang="en-US" sz="3200" dirty="0">
                <a:solidFill>
                  <a:srgbClr val="C00000"/>
                </a:solidFill>
                <a:latin typeface="Courier New" panose="02070309020205020404" pitchFamily="49" charset="0"/>
                <a:cs typeface="Courier New" panose="02070309020205020404" pitchFamily="49" charset="0"/>
              </a:rPr>
              <a:t>", 					  data=</a:t>
            </a:r>
            <a:r>
              <a:rPr lang="en-US" sz="3200" dirty="0" err="1">
                <a:solidFill>
                  <a:srgbClr val="C00000"/>
                </a:solidFill>
                <a:latin typeface="Courier New" panose="02070309020205020404" pitchFamily="49" charset="0"/>
                <a:cs typeface="Courier New" panose="02070309020205020404" pitchFamily="49" charset="0"/>
              </a:rPr>
              <a:t>DataIn</a:t>
            </a:r>
            <a:r>
              <a:rPr lang="en-US" sz="3200" dirty="0">
                <a:solidFill>
                  <a:srgbClr val="C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5971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985838" y="980728"/>
            <a:ext cx="10220325" cy="3937000"/>
          </a:xfrm>
        </p:spPr>
        <p:txBody>
          <a:bodyPr anchor="ctr">
            <a:normAutofit/>
          </a:bodyPr>
          <a:lstStyle/>
          <a:p>
            <a:r>
              <a:rPr lang="en-GB" sz="6600" b="1" dirty="0">
                <a:solidFill>
                  <a:srgbClr val="C00000"/>
                </a:solidFill>
                <a:latin typeface="+mj-lt"/>
              </a:rPr>
              <a:t>So far so good?</a:t>
            </a:r>
          </a:p>
          <a:p>
            <a:r>
              <a:rPr lang="en-GB" sz="6600" b="1" dirty="0">
                <a:solidFill>
                  <a:srgbClr val="FFFF00"/>
                </a:solidFill>
                <a:latin typeface="+mj-lt"/>
              </a:rPr>
              <a:t>Any questions?</a:t>
            </a:r>
          </a:p>
          <a:p>
            <a:r>
              <a:rPr lang="en-GB" sz="6600" b="1" dirty="0">
                <a:solidFill>
                  <a:srgbClr val="00B050"/>
                </a:solidFill>
                <a:latin typeface="+mj-lt"/>
              </a:rPr>
              <a:t>Ready to move on?</a:t>
            </a:r>
          </a:p>
        </p:txBody>
      </p:sp>
    </p:spTree>
    <p:extLst>
      <p:ext uri="{BB962C8B-B14F-4D97-AF65-F5344CB8AC3E}">
        <p14:creationId xmlns:p14="http://schemas.microsoft.com/office/powerpoint/2010/main" val="2847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4D07-FAAF-644D-8972-E3110C22A607}"/>
              </a:ext>
            </a:extLst>
          </p:cNvPr>
          <p:cNvSpPr>
            <a:spLocks noGrp="1"/>
          </p:cNvSpPr>
          <p:nvPr>
            <p:ph type="title"/>
          </p:nvPr>
        </p:nvSpPr>
        <p:spPr/>
        <p:txBody>
          <a:bodyPr/>
          <a:lstStyle/>
          <a:p>
            <a:r>
              <a:rPr lang="en-GB" sz="4800"/>
              <a:t>Regression/classification TREES</a:t>
            </a:r>
            <a:br>
              <a:rPr lang="en-US" sz="4800" cap="none"/>
            </a:br>
            <a:r>
              <a:rPr lang="en-US" sz="4800" cap="none"/>
              <a:t>CROSS-VALIDATION</a:t>
            </a:r>
            <a:endParaRPr lang="en-US" sz="4800" dirty="0"/>
          </a:p>
        </p:txBody>
      </p:sp>
      <p:sp>
        <p:nvSpPr>
          <p:cNvPr id="3" name="Content Placeholder 2">
            <a:extLst>
              <a:ext uri="{FF2B5EF4-FFF2-40B4-BE49-F238E27FC236}">
                <a16:creationId xmlns:a16="http://schemas.microsoft.com/office/drawing/2014/main" id="{B2095AF2-137E-F742-AAD0-7E573FD4A4FD}"/>
              </a:ext>
            </a:extLst>
          </p:cNvPr>
          <p:cNvSpPr>
            <a:spLocks noGrp="1"/>
          </p:cNvSpPr>
          <p:nvPr>
            <p:ph idx="1"/>
          </p:nvPr>
        </p:nvSpPr>
        <p:spPr/>
        <p:txBody>
          <a:bodyPr/>
          <a:lstStyle/>
          <a:p>
            <a:r>
              <a:rPr lang="en-US" sz="2400" b="1"/>
              <a:t>What is cross-validation? </a:t>
            </a:r>
            <a:r>
              <a:rPr lang="en-US" sz="2400">
                <a:sym typeface="Wingdings" pitchFamily="2" charset="2"/>
              </a:rPr>
              <a:t> </a:t>
            </a:r>
            <a:r>
              <a:rPr lang="en-US" sz="2400"/>
              <a:t>a way to assess model fil by dividing the data into two sets</a:t>
            </a:r>
          </a:p>
          <a:p>
            <a:pPr lvl="1"/>
            <a:r>
              <a:rPr lang="en-US" sz="2400" b="1"/>
              <a:t>Training</a:t>
            </a:r>
            <a:r>
              <a:rPr lang="en-US" sz="2400"/>
              <a:t> </a:t>
            </a:r>
            <a:r>
              <a:rPr lang="en-US" sz="2400">
                <a:sym typeface="Wingdings" pitchFamily="2" charset="2"/>
              </a:rPr>
              <a:t> used to build a model (usually 70% of the observations)</a:t>
            </a:r>
          </a:p>
          <a:p>
            <a:pPr lvl="1"/>
            <a:r>
              <a:rPr lang="en-US" sz="2400" b="1">
                <a:sym typeface="Wingdings" pitchFamily="2" charset="2"/>
              </a:rPr>
              <a:t>Testing</a:t>
            </a:r>
            <a:r>
              <a:rPr lang="en-US" sz="2400">
                <a:sym typeface="Wingdings" pitchFamily="2" charset="2"/>
              </a:rPr>
              <a:t>  used to assess the “goodness-of-fit” of the regression tree (the remaining 30%))</a:t>
            </a:r>
            <a:endParaRPr lang="en-US" sz="2400"/>
          </a:p>
          <a:p>
            <a:pPr algn="ctr">
              <a:buNone/>
            </a:pPr>
            <a:endParaRPr lang="en-US" sz="2800" dirty="0">
              <a:solidFill>
                <a:srgbClr val="C00000"/>
              </a:solidFill>
            </a:endParaRPr>
          </a:p>
        </p:txBody>
      </p:sp>
      <p:sp>
        <p:nvSpPr>
          <p:cNvPr id="4" name="Date Placeholder 3">
            <a:extLst>
              <a:ext uri="{FF2B5EF4-FFF2-40B4-BE49-F238E27FC236}">
                <a16:creationId xmlns:a16="http://schemas.microsoft.com/office/drawing/2014/main" id="{C192AFEC-C776-1646-B212-B484C307097C}"/>
              </a:ext>
            </a:extLst>
          </p:cNvPr>
          <p:cNvSpPr>
            <a:spLocks noGrp="1"/>
          </p:cNvSpPr>
          <p:nvPr>
            <p:ph type="dt" sz="half" idx="10"/>
          </p:nvPr>
        </p:nvSpPr>
        <p:spPr/>
        <p:txBody>
          <a:bodyPr/>
          <a:lstStyle/>
          <a:p>
            <a:fld id="{D4AEFDB3-0018-A045-AAF0-3E0386BE504A}" type="datetime1">
              <a:rPr lang="en-GB" smtClean="0"/>
              <a:t>08/11/2022</a:t>
            </a:fld>
            <a:r>
              <a:rPr lang="en-GB"/>
              <a:t>27/08/2018</a:t>
            </a:r>
            <a:endParaRPr lang="en-GB" dirty="0"/>
          </a:p>
        </p:txBody>
      </p:sp>
      <p:pic>
        <p:nvPicPr>
          <p:cNvPr id="1026" name="Picture 2">
            <a:extLst>
              <a:ext uri="{FF2B5EF4-FFF2-40B4-BE49-F238E27FC236}">
                <a16:creationId xmlns:a16="http://schemas.microsoft.com/office/drawing/2014/main" id="{A16EC819-0677-EF2E-D083-2195EC2278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1" y="4213524"/>
            <a:ext cx="8267700" cy="189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704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4D07-FAAF-644D-8972-E3110C22A607}"/>
              </a:ext>
            </a:extLst>
          </p:cNvPr>
          <p:cNvSpPr>
            <a:spLocks noGrp="1"/>
          </p:cNvSpPr>
          <p:nvPr>
            <p:ph type="title"/>
          </p:nvPr>
        </p:nvSpPr>
        <p:spPr/>
        <p:txBody>
          <a:bodyPr/>
          <a:lstStyle/>
          <a:p>
            <a:r>
              <a:rPr lang="en-GB" sz="4800" dirty="0"/>
              <a:t>Regression/classification TREES</a:t>
            </a:r>
            <a:br>
              <a:rPr lang="en-US" sz="4800" cap="none" dirty="0"/>
            </a:br>
            <a:r>
              <a:rPr lang="en-US" sz="4800" cap="none" dirty="0"/>
              <a:t>CROSS-VALIDATION</a:t>
            </a:r>
            <a:endParaRPr lang="en-US" sz="4800" dirty="0"/>
          </a:p>
        </p:txBody>
      </p:sp>
      <p:sp>
        <p:nvSpPr>
          <p:cNvPr id="3" name="Content Placeholder 2">
            <a:extLst>
              <a:ext uri="{FF2B5EF4-FFF2-40B4-BE49-F238E27FC236}">
                <a16:creationId xmlns:a16="http://schemas.microsoft.com/office/drawing/2014/main" id="{B2095AF2-137E-F742-AAD0-7E573FD4A4FD}"/>
              </a:ext>
            </a:extLst>
          </p:cNvPr>
          <p:cNvSpPr>
            <a:spLocks noGrp="1"/>
          </p:cNvSpPr>
          <p:nvPr>
            <p:ph idx="1"/>
          </p:nvPr>
        </p:nvSpPr>
        <p:spPr/>
        <p:txBody>
          <a:bodyPr/>
          <a:lstStyle/>
          <a:p>
            <a:r>
              <a:rPr lang="en-US" sz="2400" b="1" dirty="0"/>
              <a:t>What is cross-validation? </a:t>
            </a:r>
            <a:r>
              <a:rPr lang="en-US" sz="2400" dirty="0">
                <a:sym typeface="Wingdings" pitchFamily="2" charset="2"/>
              </a:rPr>
              <a:t> </a:t>
            </a:r>
            <a:r>
              <a:rPr lang="en-US" sz="2400" dirty="0"/>
              <a:t>a way to assess model fil by dividing the data into two sets</a:t>
            </a:r>
          </a:p>
          <a:p>
            <a:pPr lvl="1"/>
            <a:r>
              <a:rPr lang="en-US" sz="2400" b="1" dirty="0"/>
              <a:t>Training</a:t>
            </a:r>
            <a:r>
              <a:rPr lang="en-US" sz="2400" dirty="0"/>
              <a:t> </a:t>
            </a:r>
            <a:r>
              <a:rPr lang="en-US" sz="2400" dirty="0">
                <a:sym typeface="Wingdings" pitchFamily="2" charset="2"/>
              </a:rPr>
              <a:t> used to build a model (usually 70% of the observations)</a:t>
            </a:r>
          </a:p>
          <a:p>
            <a:pPr lvl="1"/>
            <a:r>
              <a:rPr lang="en-US" sz="2400" b="1" dirty="0">
                <a:sym typeface="Wingdings" pitchFamily="2" charset="2"/>
              </a:rPr>
              <a:t>Testing</a:t>
            </a:r>
            <a:r>
              <a:rPr lang="en-US" sz="2400" dirty="0">
                <a:sym typeface="Wingdings" pitchFamily="2" charset="2"/>
              </a:rPr>
              <a:t>  used to assess the “goodness-of-fit” of the regression tree (the remaining 30%))</a:t>
            </a:r>
            <a:endParaRPr lang="en-US" sz="2400" dirty="0"/>
          </a:p>
          <a:p>
            <a:pPr algn="ctr">
              <a:buNone/>
            </a:pPr>
            <a:endParaRPr lang="en-US" sz="2800" dirty="0">
              <a:solidFill>
                <a:srgbClr val="C00000"/>
              </a:solidFill>
            </a:endParaRPr>
          </a:p>
        </p:txBody>
      </p:sp>
      <p:sp>
        <p:nvSpPr>
          <p:cNvPr id="4" name="Date Placeholder 3">
            <a:extLst>
              <a:ext uri="{FF2B5EF4-FFF2-40B4-BE49-F238E27FC236}">
                <a16:creationId xmlns:a16="http://schemas.microsoft.com/office/drawing/2014/main" id="{C192AFEC-C776-1646-B212-B484C307097C}"/>
              </a:ext>
            </a:extLst>
          </p:cNvPr>
          <p:cNvSpPr>
            <a:spLocks noGrp="1"/>
          </p:cNvSpPr>
          <p:nvPr>
            <p:ph type="dt" sz="half" idx="10"/>
          </p:nvPr>
        </p:nvSpPr>
        <p:spPr/>
        <p:txBody>
          <a:bodyPr/>
          <a:lstStyle/>
          <a:p>
            <a:fld id="{D4AEFDB3-0018-A045-AAF0-3E0386BE504A}" type="datetime1">
              <a:rPr lang="en-GB" smtClean="0"/>
              <a:t>08/11/2022</a:t>
            </a:fld>
            <a:r>
              <a:rPr lang="en-GB"/>
              <a:t>27/08/2018</a:t>
            </a:r>
            <a:endParaRPr lang="en-GB" dirty="0"/>
          </a:p>
        </p:txBody>
      </p:sp>
      <p:sp>
        <p:nvSpPr>
          <p:cNvPr id="6" name="TextBox 5">
            <a:extLst>
              <a:ext uri="{FF2B5EF4-FFF2-40B4-BE49-F238E27FC236}">
                <a16:creationId xmlns:a16="http://schemas.microsoft.com/office/drawing/2014/main" id="{2DB67A92-D191-2925-AD58-5A5E2C53B97D}"/>
              </a:ext>
            </a:extLst>
          </p:cNvPr>
          <p:cNvSpPr txBox="1"/>
          <p:nvPr/>
        </p:nvSpPr>
        <p:spPr>
          <a:xfrm>
            <a:off x="982662" y="4559808"/>
            <a:ext cx="10220325" cy="1286955"/>
          </a:xfrm>
          <a:prstGeom prst="rect">
            <a:avLst/>
          </a:prstGeom>
          <a:solidFill>
            <a:schemeClr val="accent2"/>
          </a:solidFill>
        </p:spPr>
        <p:txBody>
          <a:bodyPr wrap="square">
            <a:spAutoFit/>
          </a:bodyPr>
          <a:lstStyle/>
          <a:p>
            <a:pPr algn="ctr"/>
            <a:r>
              <a:rPr lang="en-US" sz="3600" b="1" dirty="0">
                <a:solidFill>
                  <a:schemeClr val="bg1"/>
                </a:solidFill>
              </a:rPr>
              <a:t>The goal is to build multiple trees with different training datasets  to assess model performance</a:t>
            </a:r>
          </a:p>
        </p:txBody>
      </p:sp>
    </p:spTree>
    <p:extLst>
      <p:ext uri="{BB962C8B-B14F-4D97-AF65-F5344CB8AC3E}">
        <p14:creationId xmlns:p14="http://schemas.microsoft.com/office/powerpoint/2010/main" val="588222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7C90-DB4D-774A-B0E9-AC4760FE9BD1}"/>
              </a:ext>
            </a:extLst>
          </p:cNvPr>
          <p:cNvSpPr>
            <a:spLocks noGrp="1"/>
          </p:cNvSpPr>
          <p:nvPr>
            <p:ph type="title"/>
          </p:nvPr>
        </p:nvSpPr>
        <p:spPr/>
        <p:txBody>
          <a:bodyPr/>
          <a:lstStyle/>
          <a:p>
            <a:r>
              <a:rPr lang="en-GB" sz="4800" dirty="0"/>
              <a:t>Regression/classification TREES</a:t>
            </a:r>
            <a:br>
              <a:rPr lang="en-GB" sz="4800" dirty="0"/>
            </a:br>
            <a:r>
              <a:rPr lang="en-US" sz="4800" cap="none" dirty="0"/>
              <a:t>CROSS-VALIDATION</a:t>
            </a:r>
            <a:endParaRPr lang="en-US" sz="4800" dirty="0"/>
          </a:p>
        </p:txBody>
      </p:sp>
      <p:pic>
        <p:nvPicPr>
          <p:cNvPr id="5" name="Content Placeholder 4">
            <a:extLst>
              <a:ext uri="{FF2B5EF4-FFF2-40B4-BE49-F238E27FC236}">
                <a16:creationId xmlns:a16="http://schemas.microsoft.com/office/drawing/2014/main" id="{3A977225-82DD-5843-865F-E6454A361938}"/>
              </a:ext>
            </a:extLst>
          </p:cNvPr>
          <p:cNvPicPr>
            <a:picLocks noGrp="1" noChangeAspect="1"/>
          </p:cNvPicPr>
          <p:nvPr>
            <p:ph idx="1"/>
          </p:nvPr>
        </p:nvPicPr>
        <p:blipFill rotWithShape="1">
          <a:blip r:embed="rId3"/>
          <a:stretch/>
        </p:blipFill>
        <p:spPr>
          <a:xfrm>
            <a:off x="2452957" y="1458443"/>
            <a:ext cx="7146033" cy="4796653"/>
          </a:xfrm>
          <a:prstGeom prst="rect">
            <a:avLst/>
          </a:prstGeom>
        </p:spPr>
      </p:pic>
      <p:sp>
        <p:nvSpPr>
          <p:cNvPr id="4" name="Date Placeholder 3">
            <a:extLst>
              <a:ext uri="{FF2B5EF4-FFF2-40B4-BE49-F238E27FC236}">
                <a16:creationId xmlns:a16="http://schemas.microsoft.com/office/drawing/2014/main" id="{E7C2959B-5A0B-9043-BE37-07219C77ADB9}"/>
              </a:ext>
            </a:extLst>
          </p:cNvPr>
          <p:cNvSpPr>
            <a:spLocks noGrp="1"/>
          </p:cNvSpPr>
          <p:nvPr>
            <p:ph type="dt" sz="half" idx="10"/>
          </p:nvPr>
        </p:nvSpPr>
        <p:spPr/>
        <p:txBody>
          <a:bodyPr/>
          <a:lstStyle/>
          <a:p>
            <a:fld id="{89604E12-9B15-044F-A241-39208F885DBF}" type="datetime1">
              <a:rPr lang="en-GB" smtClean="0"/>
              <a:t>08/11/2022</a:t>
            </a:fld>
            <a:r>
              <a:rPr lang="en-GB"/>
              <a:t>27/08/2018</a:t>
            </a:r>
            <a:endParaRPr lang="en-GB" dirty="0"/>
          </a:p>
        </p:txBody>
      </p:sp>
      <p:sp>
        <p:nvSpPr>
          <p:cNvPr id="7" name="TextBox 6">
            <a:extLst>
              <a:ext uri="{FF2B5EF4-FFF2-40B4-BE49-F238E27FC236}">
                <a16:creationId xmlns:a16="http://schemas.microsoft.com/office/drawing/2014/main" id="{33F8479F-82BD-2C4C-AB90-38DB94139709}"/>
              </a:ext>
            </a:extLst>
          </p:cNvPr>
          <p:cNvSpPr txBox="1"/>
          <p:nvPr/>
        </p:nvSpPr>
        <p:spPr>
          <a:xfrm>
            <a:off x="315913" y="6012671"/>
            <a:ext cx="2746521" cy="526298"/>
          </a:xfrm>
          <a:prstGeom prst="rect">
            <a:avLst/>
          </a:prstGeom>
          <a:solidFill>
            <a:schemeClr val="bg1">
              <a:lumMod val="95000"/>
            </a:schemeClr>
          </a:solidFill>
          <a:ln>
            <a:solidFill>
              <a:schemeClr val="tx1"/>
            </a:solidFill>
          </a:ln>
        </p:spPr>
        <p:txBody>
          <a:bodyPr wrap="none" lIns="0" tIns="0" rIns="0" bIns="0" rtlCol="0">
            <a:spAutoFit/>
          </a:bodyPr>
          <a:lstStyle/>
          <a:p>
            <a:pPr>
              <a:lnSpc>
                <a:spcPct val="95000"/>
              </a:lnSpc>
            </a:pPr>
            <a:r>
              <a:rPr lang="en-US" sz="1800" dirty="0">
                <a:latin typeface="+mn-lt"/>
              </a:rPr>
              <a:t>Apparent = Observed</a:t>
            </a:r>
          </a:p>
          <a:p>
            <a:pPr>
              <a:lnSpc>
                <a:spcPct val="95000"/>
              </a:lnSpc>
            </a:pPr>
            <a:r>
              <a:rPr lang="en-US" sz="1800" dirty="0">
                <a:latin typeface="+mn-lt"/>
              </a:rPr>
              <a:t>Cross validated = x relative</a:t>
            </a:r>
          </a:p>
        </p:txBody>
      </p:sp>
      <p:sp>
        <p:nvSpPr>
          <p:cNvPr id="3" name="Rectangle 2">
            <a:extLst>
              <a:ext uri="{FF2B5EF4-FFF2-40B4-BE49-F238E27FC236}">
                <a16:creationId xmlns:a16="http://schemas.microsoft.com/office/drawing/2014/main" id="{A4AFE3F5-6913-694E-A94C-05A23CD08C95}"/>
              </a:ext>
            </a:extLst>
          </p:cNvPr>
          <p:cNvSpPr/>
          <p:nvPr/>
        </p:nvSpPr>
        <p:spPr>
          <a:xfrm>
            <a:off x="3698177" y="4737298"/>
            <a:ext cx="1786758" cy="646331"/>
          </a:xfrm>
          <a:prstGeom prst="rect">
            <a:avLst/>
          </a:prstGeom>
          <a:solidFill>
            <a:schemeClr val="accent2"/>
          </a:solidFill>
          <a:ln>
            <a:noFill/>
          </a:ln>
        </p:spPr>
        <p:txBody>
          <a:bodyPr wrap="square">
            <a:spAutoFit/>
          </a:bodyPr>
          <a:lstStyle/>
          <a:p>
            <a:pPr algn="ctr">
              <a:lnSpc>
                <a:spcPct val="100000"/>
              </a:lnSpc>
            </a:pPr>
            <a:r>
              <a:rPr lang="en-GB" sz="1800" b="1" dirty="0">
                <a:solidFill>
                  <a:schemeClr val="bg1"/>
                </a:solidFill>
              </a:rPr>
              <a:t>cross-validation fit   </a:t>
            </a:r>
          </a:p>
        </p:txBody>
      </p:sp>
      <p:sp>
        <p:nvSpPr>
          <p:cNvPr id="8" name="Rectangle 7">
            <a:extLst>
              <a:ext uri="{FF2B5EF4-FFF2-40B4-BE49-F238E27FC236}">
                <a16:creationId xmlns:a16="http://schemas.microsoft.com/office/drawing/2014/main" id="{5973AFEF-B22F-7346-8EAC-64746118F338}"/>
              </a:ext>
            </a:extLst>
          </p:cNvPr>
          <p:cNvSpPr/>
          <p:nvPr/>
        </p:nvSpPr>
        <p:spPr>
          <a:xfrm>
            <a:off x="7291684" y="2128374"/>
            <a:ext cx="1786758" cy="646331"/>
          </a:xfrm>
          <a:prstGeom prst="rect">
            <a:avLst/>
          </a:prstGeom>
          <a:solidFill>
            <a:schemeClr val="accent3"/>
          </a:solidFill>
          <a:ln>
            <a:noFill/>
          </a:ln>
        </p:spPr>
        <p:txBody>
          <a:bodyPr wrap="square">
            <a:spAutoFit/>
          </a:bodyPr>
          <a:lstStyle/>
          <a:p>
            <a:pPr algn="ctr">
              <a:lnSpc>
                <a:spcPct val="100000"/>
              </a:lnSpc>
            </a:pPr>
            <a:r>
              <a:rPr lang="en-GB" sz="1800" b="1" dirty="0"/>
              <a:t>cross-validation error   </a:t>
            </a:r>
          </a:p>
        </p:txBody>
      </p:sp>
      <p:sp>
        <p:nvSpPr>
          <p:cNvPr id="9" name="Rectangle 8">
            <a:extLst>
              <a:ext uri="{FF2B5EF4-FFF2-40B4-BE49-F238E27FC236}">
                <a16:creationId xmlns:a16="http://schemas.microsoft.com/office/drawing/2014/main" id="{3D1C67AF-E418-B782-09A5-34DEA661099F}"/>
              </a:ext>
            </a:extLst>
          </p:cNvPr>
          <p:cNvSpPr/>
          <p:nvPr/>
        </p:nvSpPr>
        <p:spPr>
          <a:xfrm>
            <a:off x="114300" y="1984375"/>
            <a:ext cx="2249757" cy="1200329"/>
          </a:xfrm>
          <a:prstGeom prst="rect">
            <a:avLst/>
          </a:prstGeom>
          <a:solidFill>
            <a:schemeClr val="accent2"/>
          </a:solidFill>
          <a:ln>
            <a:noFill/>
          </a:ln>
        </p:spPr>
        <p:txBody>
          <a:bodyPr wrap="square">
            <a:spAutoFit/>
          </a:bodyPr>
          <a:lstStyle/>
          <a:p>
            <a:pPr algn="ctr">
              <a:lnSpc>
                <a:spcPct val="100000"/>
              </a:lnSpc>
            </a:pPr>
            <a:r>
              <a:rPr lang="en-GB" sz="2400" b="1" dirty="0">
                <a:solidFill>
                  <a:schemeClr val="bg1"/>
                </a:solidFill>
              </a:rPr>
              <a:t>How good is your classification</a:t>
            </a:r>
          </a:p>
        </p:txBody>
      </p:sp>
      <p:sp>
        <p:nvSpPr>
          <p:cNvPr id="10" name="Rectangle 9">
            <a:extLst>
              <a:ext uri="{FF2B5EF4-FFF2-40B4-BE49-F238E27FC236}">
                <a16:creationId xmlns:a16="http://schemas.microsoft.com/office/drawing/2014/main" id="{95B917AA-D95B-DC11-E65B-7B408504CA8A}"/>
              </a:ext>
            </a:extLst>
          </p:cNvPr>
          <p:cNvSpPr/>
          <p:nvPr/>
        </p:nvSpPr>
        <p:spPr>
          <a:xfrm>
            <a:off x="9598990" y="1984375"/>
            <a:ext cx="2249757" cy="830997"/>
          </a:xfrm>
          <a:prstGeom prst="rect">
            <a:avLst/>
          </a:prstGeom>
          <a:solidFill>
            <a:schemeClr val="accent3"/>
          </a:solidFill>
          <a:ln>
            <a:noFill/>
          </a:ln>
        </p:spPr>
        <p:txBody>
          <a:bodyPr wrap="square">
            <a:spAutoFit/>
          </a:bodyPr>
          <a:lstStyle/>
          <a:p>
            <a:pPr algn="ctr">
              <a:lnSpc>
                <a:spcPct val="100000"/>
              </a:lnSpc>
            </a:pPr>
            <a:r>
              <a:rPr lang="en-GB" sz="2400" b="1" dirty="0"/>
              <a:t>How often you make an error</a:t>
            </a:r>
          </a:p>
        </p:txBody>
      </p:sp>
      <p:sp>
        <p:nvSpPr>
          <p:cNvPr id="11" name="Bent Arrow 10">
            <a:extLst>
              <a:ext uri="{FF2B5EF4-FFF2-40B4-BE49-F238E27FC236}">
                <a16:creationId xmlns:a16="http://schemas.microsoft.com/office/drawing/2014/main" id="{625AC5AD-7F0A-0D37-CAB6-7B39CB085B09}"/>
              </a:ext>
            </a:extLst>
          </p:cNvPr>
          <p:cNvSpPr/>
          <p:nvPr/>
        </p:nvSpPr>
        <p:spPr bwMode="auto">
          <a:xfrm flipV="1">
            <a:off x="810316" y="3226151"/>
            <a:ext cx="1598191" cy="1957848"/>
          </a:xfrm>
          <a:prstGeom prst="bentArrow">
            <a:avLst/>
          </a:prstGeom>
          <a:solidFill>
            <a:schemeClr val="accent2"/>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3" name="Bent Arrow 12">
            <a:extLst>
              <a:ext uri="{FF2B5EF4-FFF2-40B4-BE49-F238E27FC236}">
                <a16:creationId xmlns:a16="http://schemas.microsoft.com/office/drawing/2014/main" id="{B0A79C2E-D7E7-BF6B-59CA-C940B61BB611}"/>
              </a:ext>
            </a:extLst>
          </p:cNvPr>
          <p:cNvSpPr/>
          <p:nvPr/>
        </p:nvSpPr>
        <p:spPr bwMode="auto">
          <a:xfrm flipH="1" flipV="1">
            <a:off x="9451076" y="3145776"/>
            <a:ext cx="1598192" cy="1957848"/>
          </a:xfrm>
          <a:prstGeom prst="bentArrow">
            <a:avLst/>
          </a:prstGeom>
          <a:solidFill>
            <a:schemeClr val="accent3"/>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effectLst/>
              <a:latin typeface="AU Passata" pitchFamily="34" charset="0"/>
            </a:endParaRPr>
          </a:p>
        </p:txBody>
      </p:sp>
    </p:spTree>
    <p:extLst>
      <p:ext uri="{BB962C8B-B14F-4D97-AF65-F5344CB8AC3E}">
        <p14:creationId xmlns:p14="http://schemas.microsoft.com/office/powerpoint/2010/main" val="1495361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6BCC-D6B1-A24B-8F33-14FAB4CBA002}"/>
              </a:ext>
            </a:extLst>
          </p:cNvPr>
          <p:cNvSpPr>
            <a:spLocks noGrp="1"/>
          </p:cNvSpPr>
          <p:nvPr>
            <p:ph type="title"/>
          </p:nvPr>
        </p:nvSpPr>
        <p:spPr/>
        <p:txBody>
          <a:bodyPr/>
          <a:lstStyle/>
          <a:p>
            <a:r>
              <a:rPr lang="en-GB" sz="4800" dirty="0"/>
              <a:t>Classification</a:t>
            </a:r>
            <a:br>
              <a:rPr lang="en-GB" sz="4800" dirty="0">
                <a:latin typeface="AU Passata" panose="020B0503030502030804" pitchFamily="34" charset="77"/>
              </a:rPr>
            </a:br>
            <a:r>
              <a:rPr lang="en-GB" sz="4400" b="0" dirty="0">
                <a:latin typeface="AU Passata" panose="020B0503030502030804" pitchFamily="34" charset="77"/>
              </a:rPr>
              <a:t>What we will talk about today</a:t>
            </a:r>
            <a:endParaRPr lang="en-GB" sz="4400" b="0" noProof="0" dirty="0">
              <a:latin typeface="AU Passata" panose="020B0503030502030804" pitchFamily="34" charset="77"/>
            </a:endParaRPr>
          </a:p>
        </p:txBody>
      </p:sp>
      <p:sp>
        <p:nvSpPr>
          <p:cNvPr id="3" name="Content Placeholder 2">
            <a:extLst>
              <a:ext uri="{FF2B5EF4-FFF2-40B4-BE49-F238E27FC236}">
                <a16:creationId xmlns:a16="http://schemas.microsoft.com/office/drawing/2014/main" id="{D12A5FD2-4CDA-3E42-AF7B-D7B440D0BCFE}"/>
              </a:ext>
            </a:extLst>
          </p:cNvPr>
          <p:cNvSpPr>
            <a:spLocks noGrp="1"/>
          </p:cNvSpPr>
          <p:nvPr>
            <p:ph idx="1"/>
          </p:nvPr>
        </p:nvSpPr>
        <p:spPr>
          <a:xfrm>
            <a:off x="772082" y="1960079"/>
            <a:ext cx="10580728" cy="3937484"/>
          </a:xfrm>
        </p:spPr>
        <p:txBody>
          <a:bodyPr anchor="ctr"/>
          <a:lstStyle/>
          <a:p>
            <a:pPr marL="457200" indent="-457200">
              <a:buFont typeface="Arial" panose="020B0604020202020204" pitchFamily="34" charset="0"/>
              <a:buChar char="•"/>
            </a:pPr>
            <a:r>
              <a:rPr lang="en-GB" sz="2800" dirty="0">
                <a:latin typeface="AU Passata" panose="020B0503030502030804" pitchFamily="34" charset="77"/>
              </a:rPr>
              <a:t>Classification as a regression – </a:t>
            </a:r>
            <a:r>
              <a:rPr lang="en-GB" sz="2800" dirty="0">
                <a:solidFill>
                  <a:schemeClr val="bg1">
                    <a:lumMod val="75000"/>
                  </a:schemeClr>
                </a:solidFill>
                <a:latin typeface="AU Passata" panose="020B0503030502030804" pitchFamily="34" charset="77"/>
              </a:rPr>
              <a:t>Using data to constrain the clustering</a:t>
            </a:r>
          </a:p>
          <a:p>
            <a:pPr marL="457200" indent="-457200">
              <a:buFont typeface="Arial" panose="020B0604020202020204" pitchFamily="34" charset="0"/>
              <a:buChar char="•"/>
            </a:pPr>
            <a:r>
              <a:rPr lang="en-GB" sz="2800" dirty="0">
                <a:latin typeface="AU Passata" panose="020B0503030502030804" pitchFamily="34" charset="77"/>
              </a:rPr>
              <a:t>Clarification and Regression trees (CART)– </a:t>
            </a:r>
            <a:r>
              <a:rPr lang="en-GB" sz="2800" dirty="0">
                <a:solidFill>
                  <a:schemeClr val="bg1">
                    <a:lumMod val="75000"/>
                  </a:schemeClr>
                </a:solidFill>
                <a:latin typeface="AU Passata" panose="020B0503030502030804" pitchFamily="34" charset="77"/>
              </a:rPr>
              <a:t>Use a single tree to generate perditions.</a:t>
            </a:r>
          </a:p>
          <a:p>
            <a:pPr marL="457200" indent="-457200">
              <a:buFont typeface="Arial" panose="020B0604020202020204" pitchFamily="34" charset="0"/>
              <a:buChar char="•"/>
            </a:pPr>
            <a:r>
              <a:rPr lang="en-GB" sz="2800" dirty="0">
                <a:latin typeface="AU Passata" panose="020B0503030502030804" pitchFamily="34" charset="77"/>
              </a:rPr>
              <a:t>Random Forests (RF)– </a:t>
            </a:r>
            <a:r>
              <a:rPr lang="en-GB" sz="2800" dirty="0">
                <a:solidFill>
                  <a:schemeClr val="bg1">
                    <a:lumMod val="75000"/>
                  </a:schemeClr>
                </a:solidFill>
                <a:latin typeface="AU Passata" panose="020B0503030502030804" pitchFamily="34" charset="77"/>
              </a:rPr>
              <a:t>Use many trees and bagging techniques to improve predictions.</a:t>
            </a:r>
          </a:p>
          <a:p>
            <a:pPr marL="457200" indent="-457200">
              <a:buFont typeface="Arial" panose="020B0604020202020204" pitchFamily="34" charset="0"/>
              <a:buChar char="•"/>
            </a:pPr>
            <a:r>
              <a:rPr lang="en-GB" sz="2800" dirty="0">
                <a:latin typeface="AU Passata" panose="020B0503030502030804" pitchFamily="34" charset="77"/>
              </a:rPr>
              <a:t>Boosted Regression Trees(RF)– </a:t>
            </a:r>
            <a:r>
              <a:rPr lang="en-GB" sz="2800" dirty="0">
                <a:solidFill>
                  <a:schemeClr val="bg1">
                    <a:lumMod val="75000"/>
                  </a:schemeClr>
                </a:solidFill>
                <a:latin typeface="AU Passata" panose="020B0503030502030804" pitchFamily="34" charset="77"/>
              </a:rPr>
              <a:t>Use many trees and boosting techniques to improve predictions.</a:t>
            </a:r>
          </a:p>
        </p:txBody>
      </p:sp>
      <p:sp>
        <p:nvSpPr>
          <p:cNvPr id="4" name="Date Placeholder 3">
            <a:extLst>
              <a:ext uri="{FF2B5EF4-FFF2-40B4-BE49-F238E27FC236}">
                <a16:creationId xmlns:a16="http://schemas.microsoft.com/office/drawing/2014/main" id="{DC65F7D8-A775-A84B-99FE-701FA73902A7}"/>
              </a:ext>
            </a:extLst>
          </p:cNvPr>
          <p:cNvSpPr>
            <a:spLocks noGrp="1"/>
          </p:cNvSpPr>
          <p:nvPr>
            <p:ph type="dt" sz="half" idx="10"/>
          </p:nvPr>
        </p:nvSpPr>
        <p:spPr/>
        <p:txBody>
          <a:bodyPr/>
          <a:lstStyle/>
          <a:p>
            <a:fld id="{8CE97470-D33D-6341-88C7-0466D8CC7548}" type="datetime1">
              <a:rPr lang="en-GB" smtClean="0">
                <a:latin typeface="AU Passata" panose="020B0503030502030804" pitchFamily="34" charset="77"/>
              </a:rPr>
              <a:t>08/11/2022</a:t>
            </a:fld>
            <a:r>
              <a:rPr lang="en-GB">
                <a:latin typeface="AU Passata" panose="020B0503030502030804" pitchFamily="34" charset="77"/>
              </a:rPr>
              <a:t>27/08/2018</a:t>
            </a:r>
          </a:p>
        </p:txBody>
      </p:sp>
    </p:spTree>
    <p:extLst>
      <p:ext uri="{BB962C8B-B14F-4D97-AF65-F5344CB8AC3E}">
        <p14:creationId xmlns:p14="http://schemas.microsoft.com/office/powerpoint/2010/main" val="3071936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985838" y="980728"/>
            <a:ext cx="10220325" cy="3937000"/>
          </a:xfrm>
        </p:spPr>
        <p:txBody>
          <a:bodyPr anchor="ctr">
            <a:normAutofit/>
          </a:bodyPr>
          <a:lstStyle/>
          <a:p>
            <a:r>
              <a:rPr lang="en-GB" sz="6600" b="1" dirty="0">
                <a:solidFill>
                  <a:srgbClr val="C00000"/>
                </a:solidFill>
                <a:latin typeface="+mj-lt"/>
              </a:rPr>
              <a:t>So far so good?</a:t>
            </a:r>
          </a:p>
          <a:p>
            <a:r>
              <a:rPr lang="en-GB" sz="6600" b="1" dirty="0">
                <a:solidFill>
                  <a:srgbClr val="FFFF00"/>
                </a:solidFill>
                <a:latin typeface="+mj-lt"/>
              </a:rPr>
              <a:t>Any questions?</a:t>
            </a:r>
          </a:p>
          <a:p>
            <a:r>
              <a:rPr lang="en-GB" sz="6600" b="1" dirty="0">
                <a:solidFill>
                  <a:srgbClr val="00B050"/>
                </a:solidFill>
                <a:latin typeface="+mj-lt"/>
              </a:rPr>
              <a:t>Ready to move on?</a:t>
            </a:r>
          </a:p>
        </p:txBody>
      </p:sp>
    </p:spTree>
    <p:extLst>
      <p:ext uri="{BB962C8B-B14F-4D97-AF65-F5344CB8AC3E}">
        <p14:creationId xmlns:p14="http://schemas.microsoft.com/office/powerpoint/2010/main" val="101257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BCF7-E988-3641-AF2F-25C459A93530}"/>
              </a:ext>
            </a:extLst>
          </p:cNvPr>
          <p:cNvSpPr>
            <a:spLocks noGrp="1"/>
          </p:cNvSpPr>
          <p:nvPr>
            <p:ph type="title"/>
          </p:nvPr>
        </p:nvSpPr>
        <p:spPr/>
        <p:txBody>
          <a:bodyPr/>
          <a:lstStyle/>
          <a:p>
            <a:r>
              <a:rPr lang="en-GB" sz="4800" dirty="0"/>
              <a:t>Regression/classification TREES</a:t>
            </a:r>
            <a:br>
              <a:rPr lang="en-GB" sz="4800" dirty="0"/>
            </a:br>
            <a:r>
              <a:rPr lang="en-US" cap="none" dirty="0"/>
              <a:t>SIMPLIFICATION</a:t>
            </a:r>
            <a:endParaRPr lang="en-US" dirty="0"/>
          </a:p>
        </p:txBody>
      </p:sp>
      <p:sp>
        <p:nvSpPr>
          <p:cNvPr id="3" name="Content Placeholder 2">
            <a:extLst>
              <a:ext uri="{FF2B5EF4-FFF2-40B4-BE49-F238E27FC236}">
                <a16:creationId xmlns:a16="http://schemas.microsoft.com/office/drawing/2014/main" id="{81E4F24E-A122-424F-9DF1-3EA4212CB11C}"/>
              </a:ext>
            </a:extLst>
          </p:cNvPr>
          <p:cNvSpPr>
            <a:spLocks noGrp="1"/>
          </p:cNvSpPr>
          <p:nvPr>
            <p:ph idx="1"/>
          </p:nvPr>
        </p:nvSpPr>
        <p:spPr/>
        <p:txBody>
          <a:bodyPr/>
          <a:lstStyle/>
          <a:p>
            <a:r>
              <a:rPr lang="en-US" sz="2400" dirty="0"/>
              <a:t>Model simplification in the context of regression trees focuses on deciding how much of a model to retain (number of splits) by balancing:</a:t>
            </a:r>
          </a:p>
          <a:p>
            <a:pPr marL="774900" lvl="1" indent="-342900"/>
            <a:r>
              <a:rPr lang="en-US" sz="2400" b="1" dirty="0"/>
              <a:t>Cross-validation values </a:t>
            </a:r>
            <a:r>
              <a:rPr lang="en-US" sz="2400" dirty="0">
                <a:sym typeface="Wingdings" pitchFamily="2" charset="2"/>
              </a:rPr>
              <a:t> how good is my model</a:t>
            </a:r>
          </a:p>
          <a:p>
            <a:pPr marL="774900" lvl="1" indent="-342900"/>
            <a:r>
              <a:rPr lang="en-US" sz="2400" b="1" dirty="0"/>
              <a:t>Complexity parameter </a:t>
            </a:r>
            <a:r>
              <a:rPr lang="en-US" sz="2400" b="1" dirty="0">
                <a:sym typeface="Wingdings" pitchFamily="2" charset="2"/>
              </a:rPr>
              <a:t> </a:t>
            </a:r>
            <a:r>
              <a:rPr lang="en-US" sz="2400" dirty="0"/>
              <a:t>cost of adding another variable/node to the model.</a:t>
            </a:r>
          </a:p>
          <a:p>
            <a:pPr>
              <a:buNone/>
            </a:pPr>
            <a:endParaRPr lang="en-US" sz="2400" dirty="0"/>
          </a:p>
          <a:p>
            <a:pPr algn="ctr">
              <a:buNone/>
            </a:pPr>
            <a:r>
              <a:rPr lang="en-US" sz="2400" dirty="0">
                <a:solidFill>
                  <a:srgbClr val="FF0000"/>
                </a:solidFill>
              </a:rPr>
              <a:t>This is an analogue philosophy to stepwise selection where you add/remove variables and testing how much is gained/lost by doing so.</a:t>
            </a:r>
          </a:p>
          <a:p>
            <a:pPr>
              <a:buNone/>
            </a:pPr>
            <a:endParaRPr lang="en-US" sz="2400" dirty="0"/>
          </a:p>
          <a:p>
            <a:pPr marL="774900" lvl="1" indent="-342900"/>
            <a:endParaRPr lang="en-US" sz="2400" dirty="0"/>
          </a:p>
        </p:txBody>
      </p:sp>
      <p:sp>
        <p:nvSpPr>
          <p:cNvPr id="4" name="Date Placeholder 3">
            <a:extLst>
              <a:ext uri="{FF2B5EF4-FFF2-40B4-BE49-F238E27FC236}">
                <a16:creationId xmlns:a16="http://schemas.microsoft.com/office/drawing/2014/main" id="{9EA5B01D-7623-7949-976B-54FC8E7AF7C7}"/>
              </a:ext>
            </a:extLst>
          </p:cNvPr>
          <p:cNvSpPr>
            <a:spLocks noGrp="1"/>
          </p:cNvSpPr>
          <p:nvPr>
            <p:ph type="dt" sz="half" idx="10"/>
          </p:nvPr>
        </p:nvSpPr>
        <p:spPr/>
        <p:txBody>
          <a:bodyPr/>
          <a:lstStyle/>
          <a:p>
            <a:fld id="{75E1D206-7178-C240-A3EF-ED43E5BA9431}" type="datetime1">
              <a:rPr lang="en-GB" smtClean="0"/>
              <a:t>08/11/2022</a:t>
            </a:fld>
            <a:r>
              <a:rPr lang="en-GB"/>
              <a:t>27/08/2018</a:t>
            </a:r>
            <a:endParaRPr lang="en-GB" dirty="0"/>
          </a:p>
        </p:txBody>
      </p:sp>
    </p:spTree>
    <p:extLst>
      <p:ext uri="{BB962C8B-B14F-4D97-AF65-F5344CB8AC3E}">
        <p14:creationId xmlns:p14="http://schemas.microsoft.com/office/powerpoint/2010/main" val="3437407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0CFA-C5A8-3648-BFE0-215FE1FED474}"/>
              </a:ext>
            </a:extLst>
          </p:cNvPr>
          <p:cNvSpPr>
            <a:spLocks noGrp="1"/>
          </p:cNvSpPr>
          <p:nvPr>
            <p:ph type="title"/>
          </p:nvPr>
        </p:nvSpPr>
        <p:spPr/>
        <p:txBody>
          <a:bodyPr/>
          <a:lstStyle/>
          <a:p>
            <a:r>
              <a:rPr lang="en-GB" sz="4400" dirty="0"/>
              <a:t>Regression/classification TREES</a:t>
            </a:r>
            <a:br>
              <a:rPr lang="en-GB" sz="4400" dirty="0"/>
            </a:br>
            <a:r>
              <a:rPr lang="en-US" cap="none" dirty="0"/>
              <a:t>SIMPLIFICATION</a:t>
            </a:r>
          </a:p>
        </p:txBody>
      </p:sp>
      <p:sp>
        <p:nvSpPr>
          <p:cNvPr id="3" name="Content Placeholder 2">
            <a:extLst>
              <a:ext uri="{FF2B5EF4-FFF2-40B4-BE49-F238E27FC236}">
                <a16:creationId xmlns:a16="http://schemas.microsoft.com/office/drawing/2014/main" id="{C1AB93FC-F5D3-3E47-B0CD-347DDB800E57}"/>
              </a:ext>
            </a:extLst>
          </p:cNvPr>
          <p:cNvSpPr>
            <a:spLocks noGrp="1"/>
          </p:cNvSpPr>
          <p:nvPr>
            <p:ph idx="1"/>
          </p:nvPr>
        </p:nvSpPr>
        <p:spPr>
          <a:xfrm>
            <a:off x="985839" y="1960079"/>
            <a:ext cx="5541962" cy="3937484"/>
          </a:xfrm>
        </p:spPr>
        <p:txBody>
          <a:bodyPr/>
          <a:lstStyle/>
          <a:p>
            <a:r>
              <a:rPr lang="en-US" sz="2400" dirty="0"/>
              <a:t>Based on a </a:t>
            </a:r>
            <a:r>
              <a:rPr lang="en-US" sz="2400" b="1" dirty="0"/>
              <a:t>cost–complexity measure </a:t>
            </a:r>
          </a:p>
          <a:p>
            <a:pPr lvl="1"/>
            <a:endParaRPr lang="en-US" sz="2400" dirty="0">
              <a:sym typeface="Wingdings" pitchFamily="2" charset="2"/>
            </a:endParaRPr>
          </a:p>
          <a:p>
            <a:pPr lvl="1"/>
            <a:endParaRPr lang="en-US" sz="2400" dirty="0">
              <a:sym typeface="Wingdings" pitchFamily="2" charset="2"/>
            </a:endParaRPr>
          </a:p>
          <a:p>
            <a:pPr indent="-180000" algn="ctr">
              <a:buNone/>
            </a:pPr>
            <a:endParaRPr lang="en-US" sz="2800" dirty="0">
              <a:sym typeface="Wingdings" pitchFamily="2" charset="2"/>
            </a:endParaRPr>
          </a:p>
          <a:p>
            <a:pPr indent="-180000" algn="ctr">
              <a:buNone/>
            </a:pPr>
            <a:r>
              <a:rPr lang="en-US" sz="2800" dirty="0">
                <a:sym typeface="Wingdings" pitchFamily="2" charset="2"/>
              </a:rPr>
              <a:t>At which point adding a nodes does not improve the model.</a:t>
            </a:r>
            <a:endParaRPr lang="en-US" sz="2400" dirty="0">
              <a:sym typeface="Wingdings" pitchFamily="2" charset="2"/>
            </a:endParaRPr>
          </a:p>
          <a:p>
            <a:endParaRPr lang="en-US" sz="2400" dirty="0"/>
          </a:p>
        </p:txBody>
      </p:sp>
      <p:sp>
        <p:nvSpPr>
          <p:cNvPr id="4" name="Date Placeholder 3">
            <a:extLst>
              <a:ext uri="{FF2B5EF4-FFF2-40B4-BE49-F238E27FC236}">
                <a16:creationId xmlns:a16="http://schemas.microsoft.com/office/drawing/2014/main" id="{243F60BC-38DC-344B-A3FE-907DFAFA2811}"/>
              </a:ext>
            </a:extLst>
          </p:cNvPr>
          <p:cNvSpPr>
            <a:spLocks noGrp="1"/>
          </p:cNvSpPr>
          <p:nvPr>
            <p:ph type="dt" sz="half" idx="10"/>
          </p:nvPr>
        </p:nvSpPr>
        <p:spPr/>
        <p:txBody>
          <a:bodyPr/>
          <a:lstStyle/>
          <a:p>
            <a:fld id="{83DD4FE9-7029-5E4F-9E68-A54F123F7E63}" type="datetime1">
              <a:rPr lang="en-GB" smtClean="0"/>
              <a:t>08/11/2022</a:t>
            </a:fld>
            <a:r>
              <a:rPr lang="en-GB"/>
              <a:t>27/08/2018</a:t>
            </a:r>
            <a:endParaRPr lang="en-GB" dirty="0"/>
          </a:p>
        </p:txBody>
      </p:sp>
      <p:sp>
        <p:nvSpPr>
          <p:cNvPr id="11" name="Oval 10">
            <a:extLst>
              <a:ext uri="{FF2B5EF4-FFF2-40B4-BE49-F238E27FC236}">
                <a16:creationId xmlns:a16="http://schemas.microsoft.com/office/drawing/2014/main" id="{EE340D1F-FC0F-B147-B5C6-21250506CBB5}"/>
              </a:ext>
            </a:extLst>
          </p:cNvPr>
          <p:cNvSpPr/>
          <p:nvPr/>
        </p:nvSpPr>
        <p:spPr bwMode="auto">
          <a:xfrm>
            <a:off x="8792029" y="4788754"/>
            <a:ext cx="2439534" cy="501812"/>
          </a:xfrm>
          <a:prstGeom prst="ellipse">
            <a:avLst/>
          </a:prstGeom>
          <a:solidFill>
            <a:schemeClr val="bg1">
              <a:lumMod val="95000"/>
            </a:schemeClr>
          </a:solidFill>
          <a:ln w="1778" cap="flat" cmpd="sng" algn="ctr">
            <a:solidFill>
              <a:srgbClr val="00206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pic>
        <p:nvPicPr>
          <p:cNvPr id="15" name="Picture 14">
            <a:extLst>
              <a:ext uri="{FF2B5EF4-FFF2-40B4-BE49-F238E27FC236}">
                <a16:creationId xmlns:a16="http://schemas.microsoft.com/office/drawing/2014/main" id="{FF5383F2-6DA0-594A-8E7D-5F745121A93E}"/>
              </a:ext>
            </a:extLst>
          </p:cNvPr>
          <p:cNvPicPr>
            <a:picLocks noChangeAspect="1"/>
          </p:cNvPicPr>
          <p:nvPr/>
        </p:nvPicPr>
        <p:blipFill>
          <a:blip r:embed="rId3"/>
          <a:stretch>
            <a:fillRect/>
          </a:stretch>
        </p:blipFill>
        <p:spPr>
          <a:xfrm>
            <a:off x="6541397" y="1579803"/>
            <a:ext cx="4864086" cy="4864086"/>
          </a:xfrm>
          <a:prstGeom prst="rect">
            <a:avLst/>
          </a:prstGeom>
        </p:spPr>
      </p:pic>
      <p:sp>
        <p:nvSpPr>
          <p:cNvPr id="7" name="Rectangle 6">
            <a:extLst>
              <a:ext uri="{FF2B5EF4-FFF2-40B4-BE49-F238E27FC236}">
                <a16:creationId xmlns:a16="http://schemas.microsoft.com/office/drawing/2014/main" id="{64C24AB6-FF73-1445-980E-7C90CC8C1694}"/>
              </a:ext>
            </a:extLst>
          </p:cNvPr>
          <p:cNvSpPr/>
          <p:nvPr/>
        </p:nvSpPr>
        <p:spPr>
          <a:xfrm>
            <a:off x="7711520" y="1393818"/>
            <a:ext cx="3075842" cy="400110"/>
          </a:xfrm>
          <a:prstGeom prst="rect">
            <a:avLst/>
          </a:prstGeom>
          <a:solidFill>
            <a:schemeClr val="bg1"/>
          </a:solidFill>
        </p:spPr>
        <p:txBody>
          <a:bodyPr wrap="none">
            <a:spAutoFit/>
          </a:bodyPr>
          <a:lstStyle/>
          <a:p>
            <a:pPr>
              <a:lnSpc>
                <a:spcPct val="100000"/>
              </a:lnSpc>
            </a:pPr>
            <a:r>
              <a:rPr lang="en-US" sz="2000" b="1" dirty="0">
                <a:sym typeface="Wingdings" pitchFamily="2" charset="2"/>
              </a:rPr>
              <a:t>Number of terminal leaf's</a:t>
            </a:r>
            <a:endParaRPr lang="en-US" sz="2000" b="1" dirty="0"/>
          </a:p>
        </p:txBody>
      </p:sp>
      <p:sp>
        <p:nvSpPr>
          <p:cNvPr id="12" name="TextBox 11">
            <a:extLst>
              <a:ext uri="{FF2B5EF4-FFF2-40B4-BE49-F238E27FC236}">
                <a16:creationId xmlns:a16="http://schemas.microsoft.com/office/drawing/2014/main" id="{4E59C64D-BDB4-FE43-8BF4-A7B1EF8FA038}"/>
              </a:ext>
            </a:extLst>
          </p:cNvPr>
          <p:cNvSpPr txBox="1"/>
          <p:nvPr/>
        </p:nvSpPr>
        <p:spPr>
          <a:xfrm>
            <a:off x="8534717" y="2264125"/>
            <a:ext cx="2439533" cy="584775"/>
          </a:xfrm>
          <a:prstGeom prst="rect">
            <a:avLst/>
          </a:prstGeom>
          <a:solidFill>
            <a:schemeClr val="bg1">
              <a:lumMod val="95000"/>
            </a:schemeClr>
          </a:solidFill>
          <a:ln>
            <a:solidFill>
              <a:schemeClr val="tx1"/>
            </a:solidFill>
          </a:ln>
        </p:spPr>
        <p:txBody>
          <a:bodyPr wrap="square" lIns="0" tIns="0" rIns="0" bIns="0" rtlCol="0">
            <a:spAutoFit/>
          </a:bodyPr>
          <a:lstStyle/>
          <a:p>
            <a:pPr algn="ctr">
              <a:lnSpc>
                <a:spcPct val="95000"/>
              </a:lnSpc>
            </a:pPr>
            <a:r>
              <a:rPr lang="en-US" sz="2000" dirty="0">
                <a:solidFill>
                  <a:srgbClr val="C00000"/>
                </a:solidFill>
                <a:latin typeface="+mn-lt"/>
              </a:rPr>
              <a:t>Do we need more than 3 leaf’s?</a:t>
            </a:r>
          </a:p>
        </p:txBody>
      </p:sp>
      <p:sp>
        <p:nvSpPr>
          <p:cNvPr id="10" name="Rectangle 9">
            <a:extLst>
              <a:ext uri="{FF2B5EF4-FFF2-40B4-BE49-F238E27FC236}">
                <a16:creationId xmlns:a16="http://schemas.microsoft.com/office/drawing/2014/main" id="{F0F7884F-2330-2F46-83AF-8CC77DEF04E7}"/>
              </a:ext>
            </a:extLst>
          </p:cNvPr>
          <p:cNvSpPr/>
          <p:nvPr/>
        </p:nvSpPr>
        <p:spPr>
          <a:xfrm>
            <a:off x="7894494" y="6048020"/>
            <a:ext cx="2993245" cy="400110"/>
          </a:xfrm>
          <a:prstGeom prst="rect">
            <a:avLst/>
          </a:prstGeom>
          <a:solidFill>
            <a:schemeClr val="bg1"/>
          </a:solidFill>
        </p:spPr>
        <p:txBody>
          <a:bodyPr wrap="square">
            <a:spAutoFit/>
          </a:bodyPr>
          <a:lstStyle/>
          <a:p>
            <a:pPr algn="ctr">
              <a:lnSpc>
                <a:spcPct val="100000"/>
              </a:lnSpc>
            </a:pPr>
            <a:r>
              <a:rPr lang="en-US" sz="2000" b="1" dirty="0"/>
              <a:t>Complexity parameter </a:t>
            </a:r>
            <a:endParaRPr lang="en-US" sz="1400" dirty="0"/>
          </a:p>
        </p:txBody>
      </p:sp>
      <p:sp>
        <p:nvSpPr>
          <p:cNvPr id="13" name="Rectangle 12">
            <a:extLst>
              <a:ext uri="{FF2B5EF4-FFF2-40B4-BE49-F238E27FC236}">
                <a16:creationId xmlns:a16="http://schemas.microsoft.com/office/drawing/2014/main" id="{A8219095-CFA7-354C-9FA9-3D8F16035458}"/>
              </a:ext>
            </a:extLst>
          </p:cNvPr>
          <p:cNvSpPr/>
          <p:nvPr/>
        </p:nvSpPr>
        <p:spPr>
          <a:xfrm rot="16200000">
            <a:off x="4909330" y="3728766"/>
            <a:ext cx="3236942" cy="400110"/>
          </a:xfrm>
          <a:prstGeom prst="rect">
            <a:avLst/>
          </a:prstGeom>
          <a:solidFill>
            <a:schemeClr val="bg1"/>
          </a:solidFill>
        </p:spPr>
        <p:txBody>
          <a:bodyPr wrap="square">
            <a:spAutoFit/>
          </a:bodyPr>
          <a:lstStyle/>
          <a:p>
            <a:pPr algn="ctr">
              <a:lnSpc>
                <a:spcPct val="100000"/>
              </a:lnSpc>
            </a:pPr>
            <a:r>
              <a:rPr lang="en-US" sz="2000" b="1" dirty="0"/>
              <a:t>Cross-validation error</a:t>
            </a:r>
            <a:endParaRPr lang="en-US" sz="1400" dirty="0"/>
          </a:p>
        </p:txBody>
      </p:sp>
      <p:sp>
        <p:nvSpPr>
          <p:cNvPr id="14" name="Rectangle 13">
            <a:extLst>
              <a:ext uri="{FF2B5EF4-FFF2-40B4-BE49-F238E27FC236}">
                <a16:creationId xmlns:a16="http://schemas.microsoft.com/office/drawing/2014/main" id="{8272F8D0-9C99-8C41-ACB5-F371EA041C21}"/>
              </a:ext>
            </a:extLst>
          </p:cNvPr>
          <p:cNvSpPr/>
          <p:nvPr/>
        </p:nvSpPr>
        <p:spPr>
          <a:xfrm>
            <a:off x="8119082" y="3168789"/>
            <a:ext cx="2096072" cy="523220"/>
          </a:xfrm>
          <a:prstGeom prst="rect">
            <a:avLst/>
          </a:prstGeom>
          <a:solidFill>
            <a:schemeClr val="bg1">
              <a:lumMod val="95000"/>
            </a:schemeClr>
          </a:solidFill>
          <a:ln>
            <a:solidFill>
              <a:schemeClr val="accent4"/>
            </a:solidFill>
          </a:ln>
        </p:spPr>
        <p:txBody>
          <a:bodyPr wrap="square">
            <a:spAutoFit/>
          </a:bodyPr>
          <a:lstStyle/>
          <a:p>
            <a:pPr algn="ctr">
              <a:lnSpc>
                <a:spcPct val="100000"/>
              </a:lnSpc>
            </a:pPr>
            <a:r>
              <a:rPr lang="en-GB" sz="1400" dirty="0"/>
              <a:t>Value of cp before the curve becomes flat.</a:t>
            </a:r>
            <a:endParaRPr lang="en-US" sz="1400" dirty="0">
              <a:solidFill>
                <a:srgbClr val="C00000"/>
              </a:solidFill>
            </a:endParaRPr>
          </a:p>
        </p:txBody>
      </p:sp>
      <p:cxnSp>
        <p:nvCxnSpPr>
          <p:cNvPr id="16" name="Straight Arrow Connector 15">
            <a:extLst>
              <a:ext uri="{FF2B5EF4-FFF2-40B4-BE49-F238E27FC236}">
                <a16:creationId xmlns:a16="http://schemas.microsoft.com/office/drawing/2014/main" id="{EAD7E0B3-EF5B-5649-9512-BFDCCC4D44B3}"/>
              </a:ext>
            </a:extLst>
          </p:cNvPr>
          <p:cNvCxnSpPr>
            <a:cxnSpLocks/>
            <a:stCxn id="14" idx="2"/>
          </p:cNvCxnSpPr>
          <p:nvPr/>
        </p:nvCxnSpPr>
        <p:spPr bwMode="auto">
          <a:xfrm>
            <a:off x="9167118" y="3692009"/>
            <a:ext cx="675282" cy="1239991"/>
          </a:xfrm>
          <a:prstGeom prst="straightConnector1">
            <a:avLst/>
          </a:prstGeom>
          <a:solidFill>
            <a:schemeClr val="accent2"/>
          </a:solidFill>
          <a:ln w="28575" cap="flat" cmpd="sng" algn="ctr">
            <a:solidFill>
              <a:schemeClr val="tx1"/>
            </a:solidFill>
            <a:prstDash val="solid"/>
            <a:round/>
            <a:headEnd type="none" w="med" len="med"/>
            <a:tailEnd type="triangle"/>
          </a:ln>
          <a:effectLst/>
        </p:spPr>
      </p:cxnSp>
      <p:sp>
        <p:nvSpPr>
          <p:cNvPr id="6" name="TextBox 5">
            <a:extLst>
              <a:ext uri="{FF2B5EF4-FFF2-40B4-BE49-F238E27FC236}">
                <a16:creationId xmlns:a16="http://schemas.microsoft.com/office/drawing/2014/main" id="{D1F5EE6C-8666-1AD3-7906-9316A54E30DD}"/>
              </a:ext>
            </a:extLst>
          </p:cNvPr>
          <p:cNvSpPr txBox="1"/>
          <p:nvPr/>
        </p:nvSpPr>
        <p:spPr>
          <a:xfrm>
            <a:off x="985838" y="2599544"/>
            <a:ext cx="5108573" cy="830997"/>
          </a:xfrm>
          <a:prstGeom prst="rect">
            <a:avLst/>
          </a:prstGeom>
          <a:noFill/>
        </p:spPr>
        <p:txBody>
          <a:bodyPr wrap="square">
            <a:spAutoFit/>
          </a:bodyPr>
          <a:lstStyle/>
          <a:p>
            <a:pPr marL="252000" lvl="1" indent="0" algn="ctr">
              <a:lnSpc>
                <a:spcPct val="100000"/>
              </a:lnSpc>
              <a:buNone/>
            </a:pPr>
            <a:r>
              <a:rPr lang="en-US" sz="4800" b="1" dirty="0">
                <a:solidFill>
                  <a:srgbClr val="C00000"/>
                </a:solidFill>
              </a:rPr>
              <a:t>The 1-SE rule</a:t>
            </a:r>
            <a:endParaRPr lang="en-US" sz="4800" b="1" dirty="0"/>
          </a:p>
        </p:txBody>
      </p:sp>
    </p:spTree>
    <p:extLst>
      <p:ext uri="{BB962C8B-B14F-4D97-AF65-F5344CB8AC3E}">
        <p14:creationId xmlns:p14="http://schemas.microsoft.com/office/powerpoint/2010/main" val="2524727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0CFA-C5A8-3648-BFE0-215FE1FED474}"/>
              </a:ext>
            </a:extLst>
          </p:cNvPr>
          <p:cNvSpPr>
            <a:spLocks noGrp="1"/>
          </p:cNvSpPr>
          <p:nvPr>
            <p:ph type="title"/>
          </p:nvPr>
        </p:nvSpPr>
        <p:spPr/>
        <p:txBody>
          <a:bodyPr/>
          <a:lstStyle/>
          <a:p>
            <a:r>
              <a:rPr lang="en-GB" sz="4400" dirty="0"/>
              <a:t>Regression/classification TREES</a:t>
            </a:r>
            <a:br>
              <a:rPr lang="en-GB" sz="4400" dirty="0"/>
            </a:br>
            <a:r>
              <a:rPr lang="en-US" cap="none" dirty="0"/>
              <a:t>SIMPLIFICATION</a:t>
            </a:r>
          </a:p>
        </p:txBody>
      </p:sp>
      <p:sp>
        <p:nvSpPr>
          <p:cNvPr id="4" name="Date Placeholder 3">
            <a:extLst>
              <a:ext uri="{FF2B5EF4-FFF2-40B4-BE49-F238E27FC236}">
                <a16:creationId xmlns:a16="http://schemas.microsoft.com/office/drawing/2014/main" id="{243F60BC-38DC-344B-A3FE-907DFAFA2811}"/>
              </a:ext>
            </a:extLst>
          </p:cNvPr>
          <p:cNvSpPr>
            <a:spLocks noGrp="1"/>
          </p:cNvSpPr>
          <p:nvPr>
            <p:ph type="dt" sz="half" idx="10"/>
          </p:nvPr>
        </p:nvSpPr>
        <p:spPr/>
        <p:txBody>
          <a:bodyPr/>
          <a:lstStyle/>
          <a:p>
            <a:fld id="{83DD4FE9-7029-5E4F-9E68-A54F123F7E63}" type="datetime1">
              <a:rPr lang="en-GB" smtClean="0"/>
              <a:t>08/11/2022</a:t>
            </a:fld>
            <a:r>
              <a:rPr lang="en-GB"/>
              <a:t>27/08/2018</a:t>
            </a:r>
            <a:endParaRPr lang="en-GB" dirty="0"/>
          </a:p>
        </p:txBody>
      </p:sp>
      <p:sp>
        <p:nvSpPr>
          <p:cNvPr id="11" name="Oval 10">
            <a:extLst>
              <a:ext uri="{FF2B5EF4-FFF2-40B4-BE49-F238E27FC236}">
                <a16:creationId xmlns:a16="http://schemas.microsoft.com/office/drawing/2014/main" id="{EE340D1F-FC0F-B147-B5C6-21250506CBB5}"/>
              </a:ext>
            </a:extLst>
          </p:cNvPr>
          <p:cNvSpPr/>
          <p:nvPr/>
        </p:nvSpPr>
        <p:spPr bwMode="auto">
          <a:xfrm>
            <a:off x="8792029" y="4788754"/>
            <a:ext cx="2439534" cy="501812"/>
          </a:xfrm>
          <a:prstGeom prst="ellipse">
            <a:avLst/>
          </a:prstGeom>
          <a:solidFill>
            <a:schemeClr val="bg1">
              <a:lumMod val="95000"/>
            </a:schemeClr>
          </a:solidFill>
          <a:ln w="1778" cap="flat" cmpd="sng" algn="ctr">
            <a:solidFill>
              <a:srgbClr val="00206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pic>
        <p:nvPicPr>
          <p:cNvPr id="15" name="Picture 14">
            <a:extLst>
              <a:ext uri="{FF2B5EF4-FFF2-40B4-BE49-F238E27FC236}">
                <a16:creationId xmlns:a16="http://schemas.microsoft.com/office/drawing/2014/main" id="{FF5383F2-6DA0-594A-8E7D-5F745121A93E}"/>
              </a:ext>
            </a:extLst>
          </p:cNvPr>
          <p:cNvPicPr>
            <a:picLocks noChangeAspect="1"/>
          </p:cNvPicPr>
          <p:nvPr/>
        </p:nvPicPr>
        <p:blipFill>
          <a:blip r:embed="rId2"/>
          <a:stretch>
            <a:fillRect/>
          </a:stretch>
        </p:blipFill>
        <p:spPr>
          <a:xfrm>
            <a:off x="6541397" y="1579803"/>
            <a:ext cx="4864086" cy="4864086"/>
          </a:xfrm>
          <a:prstGeom prst="rect">
            <a:avLst/>
          </a:prstGeom>
        </p:spPr>
      </p:pic>
      <p:sp>
        <p:nvSpPr>
          <p:cNvPr id="7" name="Rectangle 6">
            <a:extLst>
              <a:ext uri="{FF2B5EF4-FFF2-40B4-BE49-F238E27FC236}">
                <a16:creationId xmlns:a16="http://schemas.microsoft.com/office/drawing/2014/main" id="{64C24AB6-FF73-1445-980E-7C90CC8C1694}"/>
              </a:ext>
            </a:extLst>
          </p:cNvPr>
          <p:cNvSpPr/>
          <p:nvPr/>
        </p:nvSpPr>
        <p:spPr>
          <a:xfrm>
            <a:off x="7711520" y="1393818"/>
            <a:ext cx="3075842" cy="400110"/>
          </a:xfrm>
          <a:prstGeom prst="rect">
            <a:avLst/>
          </a:prstGeom>
          <a:solidFill>
            <a:schemeClr val="bg1"/>
          </a:solidFill>
        </p:spPr>
        <p:txBody>
          <a:bodyPr wrap="none">
            <a:spAutoFit/>
          </a:bodyPr>
          <a:lstStyle/>
          <a:p>
            <a:pPr>
              <a:lnSpc>
                <a:spcPct val="100000"/>
              </a:lnSpc>
            </a:pPr>
            <a:r>
              <a:rPr lang="en-US" sz="2000" b="1" dirty="0">
                <a:sym typeface="Wingdings" pitchFamily="2" charset="2"/>
              </a:rPr>
              <a:t>Number of terminal leaf's</a:t>
            </a:r>
            <a:endParaRPr lang="en-US" sz="2000" b="1" dirty="0"/>
          </a:p>
        </p:txBody>
      </p:sp>
      <p:sp>
        <p:nvSpPr>
          <p:cNvPr id="10" name="Rectangle 9">
            <a:extLst>
              <a:ext uri="{FF2B5EF4-FFF2-40B4-BE49-F238E27FC236}">
                <a16:creationId xmlns:a16="http://schemas.microsoft.com/office/drawing/2014/main" id="{F0F7884F-2330-2F46-83AF-8CC77DEF04E7}"/>
              </a:ext>
            </a:extLst>
          </p:cNvPr>
          <p:cNvSpPr/>
          <p:nvPr/>
        </p:nvSpPr>
        <p:spPr>
          <a:xfrm>
            <a:off x="7894494" y="6048020"/>
            <a:ext cx="2993245" cy="400110"/>
          </a:xfrm>
          <a:prstGeom prst="rect">
            <a:avLst/>
          </a:prstGeom>
          <a:solidFill>
            <a:schemeClr val="bg1"/>
          </a:solidFill>
        </p:spPr>
        <p:txBody>
          <a:bodyPr wrap="square">
            <a:spAutoFit/>
          </a:bodyPr>
          <a:lstStyle/>
          <a:p>
            <a:pPr algn="ctr">
              <a:lnSpc>
                <a:spcPct val="100000"/>
              </a:lnSpc>
            </a:pPr>
            <a:r>
              <a:rPr lang="en-US" sz="2000" b="1" dirty="0"/>
              <a:t>Complexity parameter </a:t>
            </a:r>
            <a:endParaRPr lang="en-US" sz="1400" dirty="0"/>
          </a:p>
        </p:txBody>
      </p:sp>
      <p:sp>
        <p:nvSpPr>
          <p:cNvPr id="13" name="Rectangle 12">
            <a:extLst>
              <a:ext uri="{FF2B5EF4-FFF2-40B4-BE49-F238E27FC236}">
                <a16:creationId xmlns:a16="http://schemas.microsoft.com/office/drawing/2014/main" id="{A8219095-CFA7-354C-9FA9-3D8F16035458}"/>
              </a:ext>
            </a:extLst>
          </p:cNvPr>
          <p:cNvSpPr/>
          <p:nvPr/>
        </p:nvSpPr>
        <p:spPr>
          <a:xfrm rot="16200000">
            <a:off x="4909330" y="3728766"/>
            <a:ext cx="3236942" cy="400110"/>
          </a:xfrm>
          <a:prstGeom prst="rect">
            <a:avLst/>
          </a:prstGeom>
          <a:solidFill>
            <a:schemeClr val="bg1"/>
          </a:solidFill>
        </p:spPr>
        <p:txBody>
          <a:bodyPr wrap="square">
            <a:spAutoFit/>
          </a:bodyPr>
          <a:lstStyle/>
          <a:p>
            <a:pPr algn="ctr">
              <a:lnSpc>
                <a:spcPct val="100000"/>
              </a:lnSpc>
            </a:pPr>
            <a:r>
              <a:rPr lang="en-US" sz="2000" b="1" dirty="0"/>
              <a:t>Cross-validation error</a:t>
            </a:r>
            <a:endParaRPr lang="en-US" sz="1400" dirty="0"/>
          </a:p>
        </p:txBody>
      </p:sp>
      <p:sp>
        <p:nvSpPr>
          <p:cNvPr id="14" name="Rectangle 13">
            <a:extLst>
              <a:ext uri="{FF2B5EF4-FFF2-40B4-BE49-F238E27FC236}">
                <a16:creationId xmlns:a16="http://schemas.microsoft.com/office/drawing/2014/main" id="{8272F8D0-9C99-8C41-ACB5-F371EA041C21}"/>
              </a:ext>
            </a:extLst>
          </p:cNvPr>
          <p:cNvSpPr/>
          <p:nvPr/>
        </p:nvSpPr>
        <p:spPr>
          <a:xfrm>
            <a:off x="7711521" y="2872135"/>
            <a:ext cx="2237152" cy="584775"/>
          </a:xfrm>
          <a:prstGeom prst="rect">
            <a:avLst/>
          </a:prstGeom>
          <a:solidFill>
            <a:schemeClr val="accent3"/>
          </a:solidFill>
          <a:ln>
            <a:noFill/>
          </a:ln>
        </p:spPr>
        <p:txBody>
          <a:bodyPr wrap="square">
            <a:spAutoFit/>
          </a:bodyPr>
          <a:lstStyle/>
          <a:p>
            <a:pPr algn="ctr">
              <a:lnSpc>
                <a:spcPct val="100000"/>
              </a:lnSpc>
            </a:pPr>
            <a:r>
              <a:rPr lang="en-GB" sz="1600" dirty="0"/>
              <a:t>Value of cp before the curve becomes flat.</a:t>
            </a:r>
            <a:endParaRPr lang="en-US" sz="1600" dirty="0">
              <a:solidFill>
                <a:srgbClr val="C00000"/>
              </a:solidFill>
            </a:endParaRPr>
          </a:p>
        </p:txBody>
      </p:sp>
      <p:cxnSp>
        <p:nvCxnSpPr>
          <p:cNvPr id="16" name="Straight Arrow Connector 15">
            <a:extLst>
              <a:ext uri="{FF2B5EF4-FFF2-40B4-BE49-F238E27FC236}">
                <a16:creationId xmlns:a16="http://schemas.microsoft.com/office/drawing/2014/main" id="{EAD7E0B3-EF5B-5649-9512-BFDCCC4D44B3}"/>
              </a:ext>
            </a:extLst>
          </p:cNvPr>
          <p:cNvCxnSpPr>
            <a:cxnSpLocks/>
            <a:stCxn id="14" idx="2"/>
          </p:cNvCxnSpPr>
          <p:nvPr/>
        </p:nvCxnSpPr>
        <p:spPr bwMode="auto">
          <a:xfrm>
            <a:off x="8830097" y="3456910"/>
            <a:ext cx="969103" cy="1489490"/>
          </a:xfrm>
          <a:prstGeom prst="straightConnector1">
            <a:avLst/>
          </a:prstGeom>
          <a:solidFill>
            <a:schemeClr val="accent2"/>
          </a:solidFill>
          <a:ln w="28575" cap="flat" cmpd="sng" algn="ctr">
            <a:solidFill>
              <a:schemeClr val="tx1"/>
            </a:solidFill>
            <a:prstDash val="solid"/>
            <a:round/>
            <a:headEnd type="none" w="med" len="med"/>
            <a:tailEnd type="triangle"/>
          </a:ln>
          <a:effectLst/>
        </p:spPr>
      </p:cxnSp>
      <p:sp>
        <p:nvSpPr>
          <p:cNvPr id="5" name="Rectangle 4">
            <a:extLst>
              <a:ext uri="{FF2B5EF4-FFF2-40B4-BE49-F238E27FC236}">
                <a16:creationId xmlns:a16="http://schemas.microsoft.com/office/drawing/2014/main" id="{1A33ABD0-2F9C-9732-242E-83A6F706F6B1}"/>
              </a:ext>
            </a:extLst>
          </p:cNvPr>
          <p:cNvSpPr/>
          <p:nvPr/>
        </p:nvSpPr>
        <p:spPr>
          <a:xfrm>
            <a:off x="1060946" y="2549708"/>
            <a:ext cx="4748788" cy="2308324"/>
          </a:xfrm>
          <a:prstGeom prst="rect">
            <a:avLst/>
          </a:prstGeom>
          <a:solidFill>
            <a:schemeClr val="accent2"/>
          </a:solidFill>
          <a:ln>
            <a:noFill/>
          </a:ln>
        </p:spPr>
        <p:txBody>
          <a:bodyPr wrap="square">
            <a:spAutoFit/>
          </a:bodyPr>
          <a:lstStyle/>
          <a:p>
            <a:pPr algn="ctr">
              <a:lnSpc>
                <a:spcPct val="100000"/>
              </a:lnSpc>
            </a:pPr>
            <a:r>
              <a:rPr lang="en-US" sz="2400" dirty="0">
                <a:solidFill>
                  <a:schemeClr val="bg1"/>
                </a:solidFill>
              </a:rPr>
              <a:t>Typically, you will want to select a Complexity parameter (hence tree size) that minimizes the cross-validated error.</a:t>
            </a:r>
          </a:p>
          <a:p>
            <a:pPr algn="ctr">
              <a:lnSpc>
                <a:spcPct val="100000"/>
              </a:lnSpc>
            </a:pPr>
            <a:r>
              <a:rPr lang="en-US" sz="2400" dirty="0">
                <a:solidFill>
                  <a:srgbClr val="FF0000"/>
                </a:solidFill>
              </a:rPr>
              <a:t>Optimizes the trade-off between fit and explanatory power.</a:t>
            </a:r>
            <a:endParaRPr lang="en-US" sz="2400" dirty="0">
              <a:solidFill>
                <a:schemeClr val="bg1"/>
              </a:solidFill>
            </a:endParaRPr>
          </a:p>
        </p:txBody>
      </p:sp>
    </p:spTree>
    <p:extLst>
      <p:ext uri="{BB962C8B-B14F-4D97-AF65-F5344CB8AC3E}">
        <p14:creationId xmlns:p14="http://schemas.microsoft.com/office/powerpoint/2010/main" val="2500139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1069F-A3EA-2F48-9D8D-09A7E97FE4FF}"/>
              </a:ext>
            </a:extLst>
          </p:cNvPr>
          <p:cNvSpPr>
            <a:spLocks noGrp="1"/>
          </p:cNvSpPr>
          <p:nvPr>
            <p:ph type="title"/>
          </p:nvPr>
        </p:nvSpPr>
        <p:spPr/>
        <p:txBody>
          <a:bodyPr/>
          <a:lstStyle/>
          <a:p>
            <a:r>
              <a:rPr lang="en-GB" sz="4400" dirty="0"/>
              <a:t>Regression/classification TREES</a:t>
            </a:r>
            <a:br>
              <a:rPr lang="en-GB" sz="4400" dirty="0"/>
            </a:br>
            <a:r>
              <a:rPr lang="en-US" cap="none" dirty="0"/>
              <a:t>SIMPLIFICATION</a:t>
            </a:r>
            <a:endParaRPr lang="en-GB" dirty="0"/>
          </a:p>
        </p:txBody>
      </p:sp>
      <p:sp>
        <p:nvSpPr>
          <p:cNvPr id="3" name="Content Placeholder 2">
            <a:extLst>
              <a:ext uri="{FF2B5EF4-FFF2-40B4-BE49-F238E27FC236}">
                <a16:creationId xmlns:a16="http://schemas.microsoft.com/office/drawing/2014/main" id="{B3A3626F-E9C7-DA46-8886-295477E8936F}"/>
              </a:ext>
            </a:extLst>
          </p:cNvPr>
          <p:cNvSpPr>
            <a:spLocks noGrp="1"/>
          </p:cNvSpPr>
          <p:nvPr>
            <p:ph idx="1"/>
          </p:nvPr>
        </p:nvSpPr>
        <p:spPr>
          <a:xfrm>
            <a:off x="985839" y="1960079"/>
            <a:ext cx="4248314" cy="3937484"/>
          </a:xfrm>
        </p:spPr>
        <p:txBody>
          <a:bodyPr/>
          <a:lstStyle/>
          <a:p>
            <a:r>
              <a:rPr lang="en-GB" sz="2800" dirty="0"/>
              <a:t>An alternative criteria is based on assessing the change in the </a:t>
            </a:r>
            <a:r>
              <a:rPr lang="en-US" sz="2800" b="1" dirty="0"/>
              <a:t>Cross-validation error</a:t>
            </a:r>
            <a:endParaRPr lang="en-US" sz="2800" dirty="0"/>
          </a:p>
          <a:p>
            <a:endParaRPr lang="en-GB" sz="2800" dirty="0"/>
          </a:p>
        </p:txBody>
      </p:sp>
      <p:sp>
        <p:nvSpPr>
          <p:cNvPr id="4" name="Date Placeholder 3">
            <a:extLst>
              <a:ext uri="{FF2B5EF4-FFF2-40B4-BE49-F238E27FC236}">
                <a16:creationId xmlns:a16="http://schemas.microsoft.com/office/drawing/2014/main" id="{3FDBE566-A50D-294F-BD7A-B77B159E3F9C}"/>
              </a:ext>
            </a:extLst>
          </p:cNvPr>
          <p:cNvSpPr>
            <a:spLocks noGrp="1"/>
          </p:cNvSpPr>
          <p:nvPr>
            <p:ph type="dt" sz="half" idx="10"/>
          </p:nvPr>
        </p:nvSpPr>
        <p:spPr/>
        <p:txBody>
          <a:bodyPr/>
          <a:lstStyle/>
          <a:p>
            <a:fld id="{F70904E8-0FD1-5542-9223-BBC56D1EF905}" type="datetime1">
              <a:rPr lang="en-GB" smtClean="0"/>
              <a:t>08/11/2022</a:t>
            </a:fld>
            <a:r>
              <a:rPr lang="en-GB"/>
              <a:t>27/08/2018</a:t>
            </a:r>
            <a:endParaRPr lang="en-GB" dirty="0"/>
          </a:p>
        </p:txBody>
      </p:sp>
      <p:sp>
        <p:nvSpPr>
          <p:cNvPr id="7" name="Rectangle 6">
            <a:extLst>
              <a:ext uri="{FF2B5EF4-FFF2-40B4-BE49-F238E27FC236}">
                <a16:creationId xmlns:a16="http://schemas.microsoft.com/office/drawing/2014/main" id="{0173F0FA-8370-3B44-882B-8D7E4217BFCF}"/>
              </a:ext>
            </a:extLst>
          </p:cNvPr>
          <p:cNvSpPr/>
          <p:nvPr/>
        </p:nvSpPr>
        <p:spPr>
          <a:xfrm>
            <a:off x="5790723" y="1958975"/>
            <a:ext cx="6220692" cy="3816429"/>
          </a:xfrm>
          <a:prstGeom prst="rect">
            <a:avLst/>
          </a:prstGeom>
          <a:solidFill>
            <a:schemeClr val="bg1">
              <a:lumMod val="95000"/>
            </a:schemeClr>
          </a:solidFill>
          <a:ln>
            <a:solidFill>
              <a:schemeClr val="tx1"/>
            </a:solidFill>
          </a:ln>
        </p:spPr>
        <p:txBody>
          <a:bodyPr wrap="square">
            <a:spAutoFit/>
          </a:bodyPr>
          <a:lstStyle/>
          <a:p>
            <a:pPr>
              <a:lnSpc>
                <a:spcPct val="100000"/>
              </a:lnSpc>
            </a:pPr>
            <a:r>
              <a:rPr lang="en-US" sz="1600" kern="0" dirty="0" err="1">
                <a:solidFill>
                  <a:srgbClr val="061699"/>
                </a:solidFill>
                <a:latin typeface="Courier New" panose="02070309020205020404" pitchFamily="49" charset="0"/>
              </a:rPr>
              <a:t>printcp</a:t>
            </a:r>
            <a:r>
              <a:rPr lang="en-US" sz="1600" kern="0" dirty="0">
                <a:solidFill>
                  <a:srgbClr val="061699"/>
                </a:solidFill>
                <a:latin typeface="Courier New" panose="02070309020205020404" pitchFamily="49" charset="0"/>
              </a:rPr>
              <a:t>(</a:t>
            </a:r>
            <a:r>
              <a:rPr lang="en-US" sz="1600" kern="0" dirty="0">
                <a:solidFill>
                  <a:srgbClr val="000000"/>
                </a:solidFill>
                <a:latin typeface="Courier New" panose="02070309020205020404" pitchFamily="49" charset="0"/>
              </a:rPr>
              <a:t>fit</a:t>
            </a:r>
            <a:r>
              <a:rPr lang="en-US" sz="1600" kern="0" dirty="0">
                <a:solidFill>
                  <a:srgbClr val="061699"/>
                </a:solidFill>
                <a:latin typeface="Courier New" panose="02070309020205020404" pitchFamily="49" charset="0"/>
              </a:rPr>
              <a:t>)</a:t>
            </a:r>
            <a:endParaRPr lang="en-US" sz="1600" kern="0" dirty="0">
              <a:solidFill>
                <a:srgbClr val="504F4F"/>
              </a:solidFill>
              <a:latin typeface="Courier New" panose="02070309020205020404" pitchFamily="49" charset="0"/>
            </a:endParaRPr>
          </a:p>
          <a:p>
            <a:pPr>
              <a:lnSpc>
                <a:spcPct val="100000"/>
              </a:lnSpc>
            </a:pPr>
            <a:r>
              <a:rPr lang="en-US" sz="1600" dirty="0">
                <a:solidFill>
                  <a:srgbClr val="000000"/>
                </a:solidFill>
                <a:latin typeface="Courier New" panose="02070309020205020404" pitchFamily="49" charset="0"/>
              </a:rPr>
              <a:t>Regression</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tree</a:t>
            </a:r>
            <a:r>
              <a:rPr lang="en-US" sz="1600" dirty="0">
                <a:solidFill>
                  <a:srgbClr val="061699"/>
                </a:solidFill>
                <a:latin typeface="Courier New" panose="02070309020205020404" pitchFamily="49" charset="0"/>
              </a:rPr>
              <a:t>:</a:t>
            </a:r>
            <a:endParaRPr lang="en-US" sz="1600" dirty="0">
              <a:solidFill>
                <a:srgbClr val="000000"/>
              </a:solidFill>
              <a:latin typeface="Courier New" panose="02070309020205020404" pitchFamily="49" charset="0"/>
            </a:endParaRPr>
          </a:p>
          <a:p>
            <a:pPr>
              <a:lnSpc>
                <a:spcPct val="100000"/>
              </a:lnSpc>
            </a:pPr>
            <a:r>
              <a:rPr lang="en-US" sz="1600" dirty="0" err="1">
                <a:solidFill>
                  <a:srgbClr val="061699"/>
                </a:solidFill>
                <a:latin typeface="Courier New" panose="02070309020205020404" pitchFamily="49" charset="0"/>
              </a:rPr>
              <a:t>rpart</a:t>
            </a:r>
            <a:r>
              <a:rPr lang="en-US" sz="1600" dirty="0">
                <a:solidFill>
                  <a:srgbClr val="061699"/>
                </a:solidFill>
                <a:latin typeface="Courier New" panose="02070309020205020404" pitchFamily="49" charset="0"/>
              </a:rPr>
              <a:t>(</a:t>
            </a:r>
            <a:r>
              <a:rPr lang="en-US" sz="1600" dirty="0">
                <a:solidFill>
                  <a:srgbClr val="000000"/>
                </a:solidFill>
                <a:latin typeface="Courier New" panose="02070309020205020404" pitchFamily="49" charset="0"/>
              </a:rPr>
              <a:t>formula</a:t>
            </a:r>
            <a:r>
              <a:rPr lang="en-US" sz="1600" dirty="0">
                <a:solidFill>
                  <a:srgbClr val="061699"/>
                </a:solidFill>
                <a:latin typeface="Courier New" panose="02070309020205020404" pitchFamily="49" charset="0"/>
              </a:rPr>
              <a:t> = </a:t>
            </a:r>
            <a:r>
              <a:rPr lang="en-US" sz="1600" dirty="0">
                <a:solidFill>
                  <a:srgbClr val="000000"/>
                </a:solidFill>
                <a:latin typeface="Courier New" panose="02070309020205020404" pitchFamily="49" charset="0"/>
              </a:rPr>
              <a:t>Mileage</a:t>
            </a:r>
            <a:r>
              <a:rPr lang="en-US" sz="1600" dirty="0">
                <a:solidFill>
                  <a:srgbClr val="061699"/>
                </a:solidFill>
                <a:latin typeface="Courier New" panose="02070309020205020404" pitchFamily="49" charset="0"/>
              </a:rPr>
              <a:t> ~ </a:t>
            </a:r>
            <a:r>
              <a:rPr lang="en-US" sz="1600" dirty="0">
                <a:solidFill>
                  <a:srgbClr val="000000"/>
                </a:solidFill>
                <a:latin typeface="Courier New" panose="02070309020205020404" pitchFamily="49" charset="0"/>
              </a:rPr>
              <a:t>Price</a:t>
            </a:r>
            <a:r>
              <a:rPr lang="en-US" sz="1600" dirty="0">
                <a:solidFill>
                  <a:srgbClr val="061699"/>
                </a:solidFill>
                <a:latin typeface="Courier New" panose="02070309020205020404" pitchFamily="49" charset="0"/>
              </a:rPr>
              <a:t> + </a:t>
            </a:r>
            <a:r>
              <a:rPr lang="en-US" sz="1600" dirty="0">
                <a:solidFill>
                  <a:srgbClr val="000000"/>
                </a:solidFill>
                <a:latin typeface="Courier New" panose="02070309020205020404" pitchFamily="49" charset="0"/>
              </a:rPr>
              <a:t>Country</a:t>
            </a:r>
            <a:r>
              <a:rPr lang="en-US" sz="1600" dirty="0">
                <a:solidFill>
                  <a:srgbClr val="061699"/>
                </a:solidFill>
                <a:latin typeface="Courier New" panose="02070309020205020404" pitchFamily="49" charset="0"/>
              </a:rPr>
              <a:t> + </a:t>
            </a:r>
            <a:r>
              <a:rPr lang="en-US" sz="1600" dirty="0">
                <a:solidFill>
                  <a:srgbClr val="000000"/>
                </a:solidFill>
                <a:latin typeface="Courier New" panose="02070309020205020404" pitchFamily="49" charset="0"/>
              </a:rPr>
              <a:t>Reliability</a:t>
            </a:r>
            <a:r>
              <a:rPr lang="en-US" sz="1600" dirty="0">
                <a:solidFill>
                  <a:srgbClr val="061699"/>
                </a:solidFill>
                <a:latin typeface="Courier New" panose="02070309020205020404" pitchFamily="49" charset="0"/>
              </a:rPr>
              <a:t> + </a:t>
            </a:r>
            <a:r>
              <a:rPr lang="en-US" sz="1600" dirty="0">
                <a:solidFill>
                  <a:srgbClr val="000000"/>
                </a:solidFill>
                <a:latin typeface="Courier New" panose="02070309020205020404" pitchFamily="49" charset="0"/>
              </a:rPr>
              <a:t>Type</a:t>
            </a:r>
            <a:r>
              <a:rPr lang="en-US" sz="1600" dirty="0">
                <a:solidFill>
                  <a:srgbClr val="061699"/>
                </a:solidFill>
                <a:latin typeface="Courier New" panose="02070309020205020404" pitchFamily="49" charset="0"/>
              </a:rPr>
              <a:t>, </a:t>
            </a:r>
            <a:endParaRPr lang="en-US" sz="1600" dirty="0">
              <a:solidFill>
                <a:srgbClr val="000000"/>
              </a:solidFill>
              <a:latin typeface="Courier New" panose="02070309020205020404" pitchFamily="49" charset="0"/>
            </a:endParaRPr>
          </a:p>
          <a:p>
            <a:pPr>
              <a:lnSpc>
                <a:spcPct val="100000"/>
              </a:lnSpc>
            </a:pP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data</a:t>
            </a:r>
            <a:r>
              <a:rPr lang="en-US" sz="1600" dirty="0">
                <a:solidFill>
                  <a:srgbClr val="061699"/>
                </a:solidFill>
                <a:latin typeface="Courier New" panose="02070309020205020404" pitchFamily="49" charset="0"/>
              </a:rPr>
              <a:t> = </a:t>
            </a:r>
            <a:r>
              <a:rPr lang="en-US" sz="1600" dirty="0" err="1">
                <a:solidFill>
                  <a:srgbClr val="000000"/>
                </a:solidFill>
                <a:latin typeface="Courier New" panose="02070309020205020404" pitchFamily="49" charset="0"/>
              </a:rPr>
              <a:t>cu.summary</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method</a:t>
            </a:r>
            <a:r>
              <a:rPr lang="en-US" sz="1600" dirty="0">
                <a:solidFill>
                  <a:srgbClr val="061699"/>
                </a:solidFill>
                <a:latin typeface="Courier New" panose="02070309020205020404" pitchFamily="49" charset="0"/>
              </a:rPr>
              <a:t> = </a:t>
            </a:r>
            <a:r>
              <a:rPr lang="en-US" sz="1600" dirty="0">
                <a:solidFill>
                  <a:srgbClr val="B01300"/>
                </a:solidFill>
                <a:latin typeface="Courier New" panose="02070309020205020404" pitchFamily="49" charset="0"/>
              </a:rPr>
              <a:t>"</a:t>
            </a:r>
            <a:r>
              <a:rPr lang="en-US" sz="1600" dirty="0" err="1">
                <a:solidFill>
                  <a:srgbClr val="B01300"/>
                </a:solidFill>
                <a:latin typeface="Courier New" panose="02070309020205020404" pitchFamily="49" charset="0"/>
              </a:rPr>
              <a:t>anova</a:t>
            </a:r>
            <a:r>
              <a:rPr lang="en-US" sz="1600" dirty="0">
                <a:solidFill>
                  <a:srgbClr val="B01300"/>
                </a:solidFill>
                <a:latin typeface="Courier New" panose="02070309020205020404" pitchFamily="49" charset="0"/>
              </a:rPr>
              <a:t>"</a:t>
            </a:r>
            <a:r>
              <a:rPr lang="en-US" sz="1600" dirty="0">
                <a:solidFill>
                  <a:srgbClr val="061699"/>
                </a:solidFill>
                <a:latin typeface="Courier New" panose="02070309020205020404" pitchFamily="49" charset="0"/>
              </a:rPr>
              <a:t>)</a:t>
            </a:r>
            <a:endParaRPr lang="en-US" sz="1600" dirty="0">
              <a:solidFill>
                <a:srgbClr val="000000"/>
              </a:solidFill>
              <a:latin typeface="Courier New" panose="02070309020205020404" pitchFamily="49" charset="0"/>
            </a:endParaRPr>
          </a:p>
          <a:p>
            <a:pPr>
              <a:lnSpc>
                <a:spcPct val="100000"/>
              </a:lnSpc>
            </a:pPr>
            <a:r>
              <a:rPr lang="en-US" sz="1600" dirty="0">
                <a:solidFill>
                  <a:srgbClr val="000000"/>
                </a:solidFill>
                <a:latin typeface="Courier New" panose="02070309020205020404" pitchFamily="49" charset="0"/>
              </a:rPr>
              <a:t>Variables</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actually</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used</a:t>
            </a:r>
            <a:r>
              <a:rPr lang="en-US" sz="1600" dirty="0">
                <a:solidFill>
                  <a:srgbClr val="061699"/>
                </a:solidFill>
                <a:latin typeface="Courier New" panose="02070309020205020404" pitchFamily="49" charset="0"/>
              </a:rPr>
              <a:t> </a:t>
            </a:r>
            <a:r>
              <a:rPr lang="en-US" sz="1600" dirty="0">
                <a:solidFill>
                  <a:srgbClr val="C38809"/>
                </a:solidFill>
                <a:latin typeface="Courier New" panose="02070309020205020404" pitchFamily="49" charset="0"/>
              </a:rPr>
              <a:t>in</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tree</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construction</a:t>
            </a:r>
            <a:r>
              <a:rPr lang="en-US" sz="1600" dirty="0">
                <a:solidFill>
                  <a:srgbClr val="061699"/>
                </a:solidFill>
                <a:latin typeface="Courier New" panose="02070309020205020404" pitchFamily="49" charset="0"/>
              </a:rPr>
              <a:t>:</a:t>
            </a:r>
            <a:endParaRPr lang="en-US" sz="1600" dirty="0">
              <a:solidFill>
                <a:srgbClr val="000000"/>
              </a:solidFill>
              <a:latin typeface="Courier New" panose="02070309020205020404" pitchFamily="49" charset="0"/>
            </a:endParaRPr>
          </a:p>
          <a:p>
            <a:pPr>
              <a:lnSpc>
                <a:spcPct val="100000"/>
              </a:lnSpc>
            </a:pPr>
            <a:r>
              <a:rPr lang="en-US" sz="1600" dirty="0">
                <a:solidFill>
                  <a:srgbClr val="061699"/>
                </a:solidFill>
                <a:latin typeface="Courier New" panose="02070309020205020404" pitchFamily="49" charset="0"/>
              </a:rPr>
              <a:t>[</a:t>
            </a:r>
            <a:r>
              <a:rPr lang="en-US" sz="1600" dirty="0">
                <a:solidFill>
                  <a:srgbClr val="055218"/>
                </a:solidFill>
                <a:latin typeface="Courier New" panose="02070309020205020404" pitchFamily="49" charset="0"/>
              </a:rPr>
              <a:t>1</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Price</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Type</a:t>
            </a:r>
            <a:r>
              <a:rPr lang="en-US" sz="1600" dirty="0">
                <a:solidFill>
                  <a:srgbClr val="061699"/>
                </a:solidFill>
                <a:latin typeface="Courier New" panose="02070309020205020404" pitchFamily="49" charset="0"/>
              </a:rPr>
              <a:t> </a:t>
            </a:r>
            <a:endParaRPr lang="en-US" sz="1600" dirty="0">
              <a:solidFill>
                <a:srgbClr val="000000"/>
              </a:solidFill>
              <a:latin typeface="Courier New" panose="02070309020205020404" pitchFamily="49" charset="0"/>
            </a:endParaRPr>
          </a:p>
          <a:p>
            <a:pPr>
              <a:lnSpc>
                <a:spcPct val="100000"/>
              </a:lnSpc>
            </a:pPr>
            <a:r>
              <a:rPr lang="en-US" sz="1600" dirty="0">
                <a:solidFill>
                  <a:srgbClr val="000000"/>
                </a:solidFill>
                <a:latin typeface="Courier New" panose="02070309020205020404" pitchFamily="49" charset="0"/>
              </a:rPr>
              <a:t>Root</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node</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error</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1354.6</a:t>
            </a:r>
            <a:r>
              <a:rPr lang="en-US" sz="1600" dirty="0">
                <a:solidFill>
                  <a:srgbClr val="061699"/>
                </a:solidFill>
                <a:latin typeface="Courier New" panose="02070309020205020404" pitchFamily="49" charset="0"/>
              </a:rPr>
              <a:t>/</a:t>
            </a:r>
            <a:r>
              <a:rPr lang="en-US" sz="1600" dirty="0">
                <a:solidFill>
                  <a:srgbClr val="055218"/>
                </a:solidFill>
                <a:latin typeface="Courier New" panose="02070309020205020404" pitchFamily="49" charset="0"/>
              </a:rPr>
              <a:t>60</a:t>
            </a:r>
            <a:r>
              <a:rPr lang="en-US" sz="1600" dirty="0">
                <a:solidFill>
                  <a:srgbClr val="061699"/>
                </a:solidFill>
                <a:latin typeface="Courier New" panose="02070309020205020404" pitchFamily="49" charset="0"/>
              </a:rPr>
              <a:t> = </a:t>
            </a:r>
            <a:r>
              <a:rPr lang="en-US" sz="1600" dirty="0">
                <a:solidFill>
                  <a:srgbClr val="055218"/>
                </a:solidFill>
                <a:latin typeface="Courier New" panose="02070309020205020404" pitchFamily="49" charset="0"/>
              </a:rPr>
              <a:t>22.576</a:t>
            </a:r>
          </a:p>
          <a:p>
            <a:pPr>
              <a:lnSpc>
                <a:spcPct val="100000"/>
              </a:lnSpc>
            </a:pPr>
            <a:r>
              <a:rPr lang="en-US" sz="1600" dirty="0">
                <a:solidFill>
                  <a:srgbClr val="000000"/>
                </a:solidFill>
                <a:latin typeface="Courier New" panose="02070309020205020404" pitchFamily="49" charset="0"/>
              </a:rPr>
              <a:t>n</a:t>
            </a:r>
            <a:r>
              <a:rPr lang="en-US" sz="1600" dirty="0">
                <a:solidFill>
                  <a:srgbClr val="061699"/>
                </a:solidFill>
                <a:latin typeface="Courier New" panose="02070309020205020404" pitchFamily="49" charset="0"/>
              </a:rPr>
              <a:t>=</a:t>
            </a:r>
            <a:r>
              <a:rPr lang="en-US" sz="1600" dirty="0">
                <a:solidFill>
                  <a:srgbClr val="055218"/>
                </a:solidFill>
                <a:latin typeface="Courier New" panose="02070309020205020404" pitchFamily="49" charset="0"/>
              </a:rPr>
              <a:t>60</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57</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observations</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deleted</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due</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to</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missingness</a:t>
            </a:r>
            <a:r>
              <a:rPr lang="en-US" sz="1600" dirty="0">
                <a:solidFill>
                  <a:srgbClr val="061699"/>
                </a:solidFill>
                <a:latin typeface="Courier New" panose="02070309020205020404" pitchFamily="49" charset="0"/>
              </a:rPr>
              <a:t>)</a:t>
            </a:r>
            <a:endParaRPr lang="en-US" sz="1600" dirty="0">
              <a:solidFill>
                <a:srgbClr val="000000"/>
              </a:solidFill>
              <a:latin typeface="Courier New" panose="02070309020205020404" pitchFamily="49" charset="0"/>
            </a:endParaRPr>
          </a:p>
          <a:p>
            <a:pPr>
              <a:lnSpc>
                <a:spcPct val="100000"/>
              </a:lnSpc>
            </a:pP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CP</a:t>
            </a:r>
            <a:r>
              <a:rPr lang="en-US" sz="1600" dirty="0">
                <a:solidFill>
                  <a:srgbClr val="061699"/>
                </a:solidFill>
                <a:latin typeface="Courier New" panose="02070309020205020404" pitchFamily="49" charset="0"/>
              </a:rPr>
              <a:t> </a:t>
            </a:r>
            <a:r>
              <a:rPr lang="en-US" sz="1600" dirty="0" err="1">
                <a:solidFill>
                  <a:srgbClr val="000000"/>
                </a:solidFill>
                <a:latin typeface="Courier New" panose="02070309020205020404" pitchFamily="49" charset="0"/>
              </a:rPr>
              <a:t>nsplit</a:t>
            </a:r>
            <a:r>
              <a:rPr lang="en-US" sz="1600" dirty="0">
                <a:solidFill>
                  <a:srgbClr val="061699"/>
                </a:solidFill>
                <a:latin typeface="Courier New" panose="02070309020205020404" pitchFamily="49" charset="0"/>
              </a:rPr>
              <a:t> </a:t>
            </a:r>
            <a:r>
              <a:rPr lang="en-US" sz="1600" dirty="0" err="1">
                <a:solidFill>
                  <a:srgbClr val="000000"/>
                </a:solidFill>
                <a:latin typeface="Courier New" panose="02070309020205020404" pitchFamily="49" charset="0"/>
              </a:rPr>
              <a:t>rel</a:t>
            </a:r>
            <a:r>
              <a:rPr lang="en-US" sz="1600" dirty="0">
                <a:solidFill>
                  <a:srgbClr val="061699"/>
                </a:solidFill>
                <a:latin typeface="Courier New" panose="02070309020205020404" pitchFamily="49" charset="0"/>
              </a:rPr>
              <a:t> </a:t>
            </a:r>
            <a:r>
              <a:rPr lang="en-US" sz="1600" dirty="0">
                <a:solidFill>
                  <a:srgbClr val="000000"/>
                </a:solidFill>
                <a:latin typeface="Courier New" panose="02070309020205020404" pitchFamily="49" charset="0"/>
              </a:rPr>
              <a:t>error</a:t>
            </a:r>
            <a:r>
              <a:rPr lang="en-US" sz="1600" dirty="0">
                <a:solidFill>
                  <a:srgbClr val="061699"/>
                </a:solidFill>
                <a:latin typeface="Courier New" panose="02070309020205020404" pitchFamily="49" charset="0"/>
              </a:rPr>
              <a:t>  </a:t>
            </a:r>
            <a:r>
              <a:rPr lang="en-US" sz="1600" dirty="0" err="1">
                <a:solidFill>
                  <a:srgbClr val="000000"/>
                </a:solidFill>
                <a:latin typeface="Courier New" panose="02070309020205020404" pitchFamily="49" charset="0"/>
              </a:rPr>
              <a:t>xerror</a:t>
            </a:r>
            <a:r>
              <a:rPr lang="en-US" sz="1600" dirty="0">
                <a:solidFill>
                  <a:srgbClr val="061699"/>
                </a:solidFill>
                <a:latin typeface="Courier New" panose="02070309020205020404" pitchFamily="49" charset="0"/>
              </a:rPr>
              <a:t>     </a:t>
            </a:r>
            <a:r>
              <a:rPr lang="en-US" sz="1600" dirty="0" err="1">
                <a:solidFill>
                  <a:srgbClr val="000000"/>
                </a:solidFill>
                <a:latin typeface="Courier New" panose="02070309020205020404" pitchFamily="49" charset="0"/>
              </a:rPr>
              <a:t>xstd</a:t>
            </a:r>
            <a:endParaRPr lang="en-US" sz="1600" dirty="0">
              <a:solidFill>
                <a:srgbClr val="000000"/>
              </a:solidFill>
              <a:latin typeface="Courier New" panose="02070309020205020404" pitchFamily="49" charset="0"/>
            </a:endParaRPr>
          </a:p>
          <a:p>
            <a:pPr>
              <a:lnSpc>
                <a:spcPct val="100000"/>
              </a:lnSpc>
            </a:pPr>
            <a:r>
              <a:rPr lang="en-US" sz="1600" dirty="0">
                <a:solidFill>
                  <a:srgbClr val="055218"/>
                </a:solidFill>
                <a:latin typeface="Courier New" panose="02070309020205020404" pitchFamily="49" charset="0"/>
              </a:rPr>
              <a:t>1</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0.622885</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1.00000</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1.04671</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0.182034</a:t>
            </a:r>
          </a:p>
          <a:p>
            <a:pPr>
              <a:lnSpc>
                <a:spcPct val="100000"/>
              </a:lnSpc>
            </a:pPr>
            <a:r>
              <a:rPr lang="en-US" sz="1600" dirty="0">
                <a:solidFill>
                  <a:srgbClr val="055218"/>
                </a:solidFill>
                <a:latin typeface="Courier New" panose="02070309020205020404" pitchFamily="49" charset="0"/>
              </a:rPr>
              <a:t>2</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0.132061</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1</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0.37711</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0.51528</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0.100760</a:t>
            </a:r>
          </a:p>
          <a:p>
            <a:pPr>
              <a:lnSpc>
                <a:spcPct val="100000"/>
              </a:lnSpc>
            </a:pPr>
            <a:r>
              <a:rPr lang="en-US" sz="1600" dirty="0">
                <a:solidFill>
                  <a:srgbClr val="055218"/>
                </a:solidFill>
                <a:latin typeface="Courier New" panose="02070309020205020404" pitchFamily="49" charset="0"/>
              </a:rPr>
              <a:t>3</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0.025441</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2</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0.24505</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0.35924</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0.077717</a:t>
            </a:r>
          </a:p>
          <a:p>
            <a:pPr>
              <a:lnSpc>
                <a:spcPct val="100000"/>
              </a:lnSpc>
            </a:pPr>
            <a:r>
              <a:rPr lang="en-US" sz="1600" dirty="0">
                <a:solidFill>
                  <a:srgbClr val="055218"/>
                </a:solidFill>
                <a:latin typeface="Courier New" panose="02070309020205020404" pitchFamily="49" charset="0"/>
              </a:rPr>
              <a:t>4</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0.011604</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3</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0.21961</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0.34653</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0.079250</a:t>
            </a:r>
          </a:p>
          <a:p>
            <a:pPr>
              <a:lnSpc>
                <a:spcPct val="100000"/>
              </a:lnSpc>
            </a:pPr>
            <a:r>
              <a:rPr lang="en-US" sz="1600" dirty="0">
                <a:solidFill>
                  <a:srgbClr val="055218"/>
                </a:solidFill>
                <a:latin typeface="Courier New" panose="02070309020205020404" pitchFamily="49" charset="0"/>
              </a:rPr>
              <a:t>5</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0.010000</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4</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0.20801</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0.36266</a:t>
            </a:r>
            <a:r>
              <a:rPr lang="en-US" sz="1600" dirty="0">
                <a:solidFill>
                  <a:srgbClr val="061699"/>
                </a:solidFill>
                <a:latin typeface="Courier New" panose="02070309020205020404" pitchFamily="49" charset="0"/>
              </a:rPr>
              <a:t> </a:t>
            </a:r>
            <a:r>
              <a:rPr lang="en-US" sz="1600" dirty="0">
                <a:solidFill>
                  <a:srgbClr val="055218"/>
                </a:solidFill>
                <a:latin typeface="Courier New" panose="02070309020205020404" pitchFamily="49" charset="0"/>
              </a:rPr>
              <a:t>0.077115</a:t>
            </a:r>
            <a:endParaRPr lang="en-US" sz="1600" dirty="0">
              <a:solidFill>
                <a:srgbClr val="055218"/>
              </a:solidFill>
              <a:effectLst/>
              <a:latin typeface="Courier New" panose="02070309020205020404" pitchFamily="49" charset="0"/>
            </a:endParaRPr>
          </a:p>
        </p:txBody>
      </p:sp>
      <p:sp>
        <p:nvSpPr>
          <p:cNvPr id="9" name="Rectangle 8">
            <a:extLst>
              <a:ext uri="{FF2B5EF4-FFF2-40B4-BE49-F238E27FC236}">
                <a16:creationId xmlns:a16="http://schemas.microsoft.com/office/drawing/2014/main" id="{377BF80E-A258-264B-AFFB-494FA161DC40}"/>
              </a:ext>
            </a:extLst>
          </p:cNvPr>
          <p:cNvSpPr/>
          <p:nvPr/>
        </p:nvSpPr>
        <p:spPr>
          <a:xfrm>
            <a:off x="1330119" y="4729036"/>
            <a:ext cx="3559754" cy="1107996"/>
          </a:xfrm>
          <a:prstGeom prst="rect">
            <a:avLst/>
          </a:prstGeom>
          <a:solidFill>
            <a:schemeClr val="accent2"/>
          </a:solidFill>
          <a:ln>
            <a:noFill/>
          </a:ln>
        </p:spPr>
        <p:txBody>
          <a:bodyPr wrap="square">
            <a:spAutoFit/>
          </a:bodyPr>
          <a:lstStyle/>
          <a:p>
            <a:pPr algn="ctr">
              <a:lnSpc>
                <a:spcPct val="100000"/>
              </a:lnSpc>
            </a:pPr>
            <a:r>
              <a:rPr lang="en-GB" sz="2600" b="1" dirty="0">
                <a:solidFill>
                  <a:schemeClr val="bg1"/>
                </a:solidFill>
              </a:rPr>
              <a:t>Cross-validated error</a:t>
            </a:r>
          </a:p>
          <a:p>
            <a:pPr algn="ctr">
              <a:lnSpc>
                <a:spcPct val="100000"/>
              </a:lnSpc>
            </a:pPr>
            <a:r>
              <a:rPr lang="en-GB" sz="2000" dirty="0">
                <a:solidFill>
                  <a:schemeClr val="bg1"/>
                </a:solidFill>
              </a:rPr>
              <a:t>At this level the error reaches the minimum</a:t>
            </a:r>
            <a:endParaRPr lang="en-GB" sz="2600" dirty="0">
              <a:solidFill>
                <a:schemeClr val="bg1"/>
              </a:solidFill>
            </a:endParaRPr>
          </a:p>
        </p:txBody>
      </p:sp>
      <p:cxnSp>
        <p:nvCxnSpPr>
          <p:cNvPr id="10" name="Straight Arrow Connector 9">
            <a:extLst>
              <a:ext uri="{FF2B5EF4-FFF2-40B4-BE49-F238E27FC236}">
                <a16:creationId xmlns:a16="http://schemas.microsoft.com/office/drawing/2014/main" id="{9B61E587-7151-3D42-A4B4-813E77BB41FE}"/>
              </a:ext>
            </a:extLst>
          </p:cNvPr>
          <p:cNvCxnSpPr>
            <a:cxnSpLocks/>
            <a:stCxn id="9" idx="3"/>
            <a:endCxn id="11" idx="1"/>
          </p:cNvCxnSpPr>
          <p:nvPr/>
        </p:nvCxnSpPr>
        <p:spPr bwMode="auto">
          <a:xfrm>
            <a:off x="4889873" y="5283034"/>
            <a:ext cx="4380251" cy="0"/>
          </a:xfrm>
          <a:prstGeom prst="straightConnector1">
            <a:avLst/>
          </a:prstGeom>
          <a:solidFill>
            <a:schemeClr val="accent2"/>
          </a:solidFill>
          <a:ln w="28575" cap="flat" cmpd="sng" algn="ctr">
            <a:solidFill>
              <a:schemeClr val="tx1"/>
            </a:solidFill>
            <a:prstDash val="solid"/>
            <a:round/>
            <a:headEnd type="none" w="med" len="med"/>
            <a:tailEnd type="triangle"/>
          </a:ln>
          <a:effectLst/>
        </p:spPr>
      </p:cxnSp>
      <p:sp>
        <p:nvSpPr>
          <p:cNvPr id="11" name="Rounded Rectangle 10">
            <a:extLst>
              <a:ext uri="{FF2B5EF4-FFF2-40B4-BE49-F238E27FC236}">
                <a16:creationId xmlns:a16="http://schemas.microsoft.com/office/drawing/2014/main" id="{E0142799-5235-1A41-B0A0-24431A9FD358}"/>
              </a:ext>
            </a:extLst>
          </p:cNvPr>
          <p:cNvSpPr/>
          <p:nvPr/>
        </p:nvSpPr>
        <p:spPr bwMode="auto">
          <a:xfrm>
            <a:off x="9270124" y="5121708"/>
            <a:ext cx="2070537" cy="322651"/>
          </a:xfrm>
          <a:prstGeom prst="roundRect">
            <a:avLst>
              <a:gd name="adj" fmla="val 6771"/>
            </a:avLst>
          </a:prstGeom>
          <a:noFill/>
          <a:ln w="2857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Tree>
    <p:extLst>
      <p:ext uri="{BB962C8B-B14F-4D97-AF65-F5344CB8AC3E}">
        <p14:creationId xmlns:p14="http://schemas.microsoft.com/office/powerpoint/2010/main" val="640402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06B1-D64B-E945-BF9F-F39ADBBAC054}"/>
              </a:ext>
            </a:extLst>
          </p:cNvPr>
          <p:cNvSpPr>
            <a:spLocks noGrp="1"/>
          </p:cNvSpPr>
          <p:nvPr>
            <p:ph type="title"/>
          </p:nvPr>
        </p:nvSpPr>
        <p:spPr/>
        <p:txBody>
          <a:bodyPr/>
          <a:lstStyle/>
          <a:p>
            <a:r>
              <a:rPr lang="en-GB" sz="4800" dirty="0"/>
              <a:t>Regression/classification TREES</a:t>
            </a:r>
            <a:br>
              <a:rPr lang="en-GB" sz="4800" dirty="0"/>
            </a:br>
            <a:r>
              <a:rPr lang="en-US" cap="none" dirty="0"/>
              <a:t>SIMPLIFICATION</a:t>
            </a:r>
            <a:endParaRPr lang="en-US" dirty="0"/>
          </a:p>
        </p:txBody>
      </p:sp>
      <p:sp>
        <p:nvSpPr>
          <p:cNvPr id="4" name="Date Placeholder 3">
            <a:extLst>
              <a:ext uri="{FF2B5EF4-FFF2-40B4-BE49-F238E27FC236}">
                <a16:creationId xmlns:a16="http://schemas.microsoft.com/office/drawing/2014/main" id="{17284D19-3E3E-8B4A-A53C-06E36A38CBB2}"/>
              </a:ext>
            </a:extLst>
          </p:cNvPr>
          <p:cNvSpPr>
            <a:spLocks noGrp="1"/>
          </p:cNvSpPr>
          <p:nvPr>
            <p:ph type="dt" sz="half" idx="10"/>
          </p:nvPr>
        </p:nvSpPr>
        <p:spPr/>
        <p:txBody>
          <a:bodyPr/>
          <a:lstStyle/>
          <a:p>
            <a:fld id="{65B37155-125C-F44E-AA34-CAAA319FBAA9}" type="datetime1">
              <a:rPr lang="en-GB" smtClean="0"/>
              <a:t>08/11/2022</a:t>
            </a:fld>
            <a:r>
              <a:rPr lang="en-GB"/>
              <a:t>27/08/2018</a:t>
            </a:r>
            <a:endParaRPr lang="en-GB" dirty="0"/>
          </a:p>
        </p:txBody>
      </p:sp>
      <p:grpSp>
        <p:nvGrpSpPr>
          <p:cNvPr id="24" name="Group 23">
            <a:extLst>
              <a:ext uri="{FF2B5EF4-FFF2-40B4-BE49-F238E27FC236}">
                <a16:creationId xmlns:a16="http://schemas.microsoft.com/office/drawing/2014/main" id="{E01D868E-9199-624C-B06E-2635BE53E2B9}"/>
              </a:ext>
            </a:extLst>
          </p:cNvPr>
          <p:cNvGrpSpPr/>
          <p:nvPr/>
        </p:nvGrpSpPr>
        <p:grpSpPr>
          <a:xfrm>
            <a:off x="1500734" y="1728952"/>
            <a:ext cx="9334500" cy="4545396"/>
            <a:chOff x="1206444" y="1655379"/>
            <a:chExt cx="9334500" cy="4545396"/>
          </a:xfrm>
        </p:grpSpPr>
        <p:pic>
          <p:nvPicPr>
            <p:cNvPr id="20" name="Picture 19">
              <a:extLst>
                <a:ext uri="{FF2B5EF4-FFF2-40B4-BE49-F238E27FC236}">
                  <a16:creationId xmlns:a16="http://schemas.microsoft.com/office/drawing/2014/main" id="{2EF6376E-CA37-444D-8E97-A9DD3D31EE99}"/>
                </a:ext>
              </a:extLst>
            </p:cNvPr>
            <p:cNvPicPr>
              <a:picLocks noChangeAspect="1"/>
            </p:cNvPicPr>
            <p:nvPr/>
          </p:nvPicPr>
          <p:blipFill>
            <a:blip r:embed="rId2"/>
            <a:stretch>
              <a:fillRect/>
            </a:stretch>
          </p:blipFill>
          <p:spPr>
            <a:xfrm>
              <a:off x="1206444" y="1680177"/>
              <a:ext cx="9334500" cy="4495800"/>
            </a:xfrm>
            <a:prstGeom prst="rect">
              <a:avLst/>
            </a:prstGeom>
          </p:spPr>
        </p:pic>
        <p:sp>
          <p:nvSpPr>
            <p:cNvPr id="21" name="Rounded Rectangle 20">
              <a:extLst>
                <a:ext uri="{FF2B5EF4-FFF2-40B4-BE49-F238E27FC236}">
                  <a16:creationId xmlns:a16="http://schemas.microsoft.com/office/drawing/2014/main" id="{538FD2B0-0B69-0C4A-80C2-A576840772C2}"/>
                </a:ext>
              </a:extLst>
            </p:cNvPr>
            <p:cNvSpPr/>
            <p:nvPr/>
          </p:nvSpPr>
          <p:spPr bwMode="auto">
            <a:xfrm>
              <a:off x="4439841" y="1655379"/>
              <a:ext cx="2852822" cy="4545396"/>
            </a:xfrm>
            <a:prstGeom prst="roundRect">
              <a:avLst>
                <a:gd name="adj" fmla="val 8802"/>
              </a:avLst>
            </a:prstGeom>
            <a:noFill/>
            <a:ln w="2857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22" name="Rounded Rectangle 21">
              <a:extLst>
                <a:ext uri="{FF2B5EF4-FFF2-40B4-BE49-F238E27FC236}">
                  <a16:creationId xmlns:a16="http://schemas.microsoft.com/office/drawing/2014/main" id="{37E22598-7C8B-D54C-8275-46539E93F0C4}"/>
                </a:ext>
              </a:extLst>
            </p:cNvPr>
            <p:cNvSpPr/>
            <p:nvPr/>
          </p:nvSpPr>
          <p:spPr bwMode="auto">
            <a:xfrm>
              <a:off x="7524627" y="1655379"/>
              <a:ext cx="2852822" cy="4545396"/>
            </a:xfrm>
            <a:prstGeom prst="roundRect">
              <a:avLst>
                <a:gd name="adj" fmla="val 8802"/>
              </a:avLst>
            </a:prstGeom>
            <a:noFill/>
            <a:ln w="2857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23" name="Rounded Rectangle 22">
              <a:extLst>
                <a:ext uri="{FF2B5EF4-FFF2-40B4-BE49-F238E27FC236}">
                  <a16:creationId xmlns:a16="http://schemas.microsoft.com/office/drawing/2014/main" id="{E5F7A023-8454-7D4E-8941-52B204B84DDD}"/>
                </a:ext>
              </a:extLst>
            </p:cNvPr>
            <p:cNvSpPr/>
            <p:nvPr/>
          </p:nvSpPr>
          <p:spPr bwMode="auto">
            <a:xfrm>
              <a:off x="1355054" y="1655379"/>
              <a:ext cx="2852822" cy="4545396"/>
            </a:xfrm>
            <a:prstGeom prst="roundRect">
              <a:avLst>
                <a:gd name="adj" fmla="val 8802"/>
              </a:avLst>
            </a:prstGeom>
            <a:noFill/>
            <a:ln w="2857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grpSp>
    </p:spTree>
    <p:extLst>
      <p:ext uri="{BB962C8B-B14F-4D97-AF65-F5344CB8AC3E}">
        <p14:creationId xmlns:p14="http://schemas.microsoft.com/office/powerpoint/2010/main" val="2165453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985838" y="980728"/>
            <a:ext cx="10220325" cy="3937000"/>
          </a:xfrm>
        </p:spPr>
        <p:txBody>
          <a:bodyPr anchor="ctr">
            <a:normAutofit/>
          </a:bodyPr>
          <a:lstStyle/>
          <a:p>
            <a:r>
              <a:rPr lang="en-GB" sz="6600" b="1" dirty="0">
                <a:solidFill>
                  <a:srgbClr val="C00000"/>
                </a:solidFill>
                <a:latin typeface="+mj-lt"/>
              </a:rPr>
              <a:t>So far so good?</a:t>
            </a:r>
          </a:p>
          <a:p>
            <a:r>
              <a:rPr lang="en-GB" sz="6600" b="1" dirty="0">
                <a:solidFill>
                  <a:srgbClr val="FFFF00"/>
                </a:solidFill>
                <a:latin typeface="+mj-lt"/>
              </a:rPr>
              <a:t>Any questions?</a:t>
            </a:r>
          </a:p>
          <a:p>
            <a:r>
              <a:rPr lang="en-GB" sz="6600" b="1" dirty="0">
                <a:solidFill>
                  <a:srgbClr val="00B050"/>
                </a:solidFill>
                <a:latin typeface="+mj-lt"/>
              </a:rPr>
              <a:t>Ready to move on?</a:t>
            </a:r>
          </a:p>
        </p:txBody>
      </p:sp>
    </p:spTree>
    <p:extLst>
      <p:ext uri="{BB962C8B-B14F-4D97-AF65-F5344CB8AC3E}">
        <p14:creationId xmlns:p14="http://schemas.microsoft.com/office/powerpoint/2010/main" val="329024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B83E-DD22-3F41-BACB-64C57B3218C0}"/>
              </a:ext>
            </a:extLst>
          </p:cNvPr>
          <p:cNvSpPr>
            <a:spLocks noGrp="1"/>
          </p:cNvSpPr>
          <p:nvPr>
            <p:ph type="title"/>
          </p:nvPr>
        </p:nvSpPr>
        <p:spPr/>
        <p:txBody>
          <a:bodyPr/>
          <a:lstStyle/>
          <a:p>
            <a:r>
              <a:rPr lang="en-US" dirty="0"/>
              <a:t>Radom Forests</a:t>
            </a:r>
            <a:br>
              <a:rPr lang="en-US" dirty="0"/>
            </a:br>
            <a:r>
              <a:rPr lang="en-US" dirty="0"/>
              <a:t>A generalized view of the algorithm </a:t>
            </a:r>
          </a:p>
        </p:txBody>
      </p:sp>
      <p:sp>
        <p:nvSpPr>
          <p:cNvPr id="3" name="Content Placeholder 2">
            <a:extLst>
              <a:ext uri="{FF2B5EF4-FFF2-40B4-BE49-F238E27FC236}">
                <a16:creationId xmlns:a16="http://schemas.microsoft.com/office/drawing/2014/main" id="{A566E801-6483-2D42-884C-26574C91DD3A}"/>
              </a:ext>
            </a:extLst>
          </p:cNvPr>
          <p:cNvSpPr>
            <a:spLocks noGrp="1"/>
          </p:cNvSpPr>
          <p:nvPr>
            <p:ph idx="1"/>
          </p:nvPr>
        </p:nvSpPr>
        <p:spPr>
          <a:xfrm>
            <a:off x="985839" y="1960079"/>
            <a:ext cx="5108573" cy="3937484"/>
          </a:xfrm>
        </p:spPr>
        <p:txBody>
          <a:bodyPr/>
          <a:lstStyle/>
          <a:p>
            <a:r>
              <a:rPr lang="en-US" sz="2400"/>
              <a:t>Radom Forests combine the strengths of two algorithms: </a:t>
            </a:r>
          </a:p>
          <a:p>
            <a:pPr marL="889200" lvl="1" indent="-457200"/>
            <a:r>
              <a:rPr lang="en-US" sz="2400" b="1"/>
              <a:t>Regression trees: </a:t>
            </a:r>
            <a:r>
              <a:rPr lang="en-US" sz="2400"/>
              <a:t>models that relate a response to their predictors by recursive binary splits</a:t>
            </a:r>
          </a:p>
          <a:p>
            <a:pPr marL="889200" lvl="1" indent="-457200"/>
            <a:r>
              <a:rPr lang="en-US" sz="2400" b="1"/>
              <a:t>Bagging</a:t>
            </a:r>
            <a:r>
              <a:rPr lang="en-US" sz="2400"/>
              <a:t>: an adaptive method for parallel tree growing with subsamples. </a:t>
            </a:r>
            <a:endParaRPr lang="en-US" sz="2400" dirty="0"/>
          </a:p>
        </p:txBody>
      </p:sp>
      <p:sp>
        <p:nvSpPr>
          <p:cNvPr id="4" name="Date Placeholder 3">
            <a:extLst>
              <a:ext uri="{FF2B5EF4-FFF2-40B4-BE49-F238E27FC236}">
                <a16:creationId xmlns:a16="http://schemas.microsoft.com/office/drawing/2014/main" id="{0F643C02-6016-3247-9AA2-00F8101AA1D8}"/>
              </a:ext>
            </a:extLst>
          </p:cNvPr>
          <p:cNvSpPr>
            <a:spLocks noGrp="1"/>
          </p:cNvSpPr>
          <p:nvPr>
            <p:ph type="dt" sz="half" idx="10"/>
          </p:nvPr>
        </p:nvSpPr>
        <p:spPr/>
        <p:txBody>
          <a:bodyPr/>
          <a:lstStyle/>
          <a:p>
            <a:fld id="{5C746DF6-564D-5E47-B73E-F5C8EA19F161}" type="datetime1">
              <a:rPr lang="en-GB" smtClean="0"/>
              <a:t>08/11/2022</a:t>
            </a:fld>
            <a:r>
              <a:rPr lang="en-GB"/>
              <a:t>27/08/2018</a:t>
            </a:r>
            <a:endParaRPr lang="en-GB" dirty="0"/>
          </a:p>
        </p:txBody>
      </p:sp>
      <p:pic>
        <p:nvPicPr>
          <p:cNvPr id="5" name="Picture 4">
            <a:extLst>
              <a:ext uri="{FF2B5EF4-FFF2-40B4-BE49-F238E27FC236}">
                <a16:creationId xmlns:a16="http://schemas.microsoft.com/office/drawing/2014/main" id="{0A9B4486-B191-8A49-96FC-AF68692548AE}"/>
              </a:ext>
            </a:extLst>
          </p:cNvPr>
          <p:cNvPicPr>
            <a:picLocks noChangeAspect="1"/>
          </p:cNvPicPr>
          <p:nvPr/>
        </p:nvPicPr>
        <p:blipFill rotWithShape="1">
          <a:blip r:embed="rId2"/>
          <a:srcRect l="8" t="52489" r="41115" b="-1"/>
          <a:stretch/>
        </p:blipFill>
        <p:spPr>
          <a:xfrm>
            <a:off x="6667644" y="2412999"/>
            <a:ext cx="5050255" cy="2625726"/>
          </a:xfrm>
          <a:prstGeom prst="rect">
            <a:avLst/>
          </a:prstGeom>
        </p:spPr>
      </p:pic>
    </p:spTree>
    <p:extLst>
      <p:ext uri="{BB962C8B-B14F-4D97-AF65-F5344CB8AC3E}">
        <p14:creationId xmlns:p14="http://schemas.microsoft.com/office/powerpoint/2010/main" val="344002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B83E-DD22-3F41-BACB-64C57B3218C0}"/>
              </a:ext>
            </a:extLst>
          </p:cNvPr>
          <p:cNvSpPr>
            <a:spLocks noGrp="1"/>
          </p:cNvSpPr>
          <p:nvPr>
            <p:ph type="title"/>
          </p:nvPr>
        </p:nvSpPr>
        <p:spPr/>
        <p:txBody>
          <a:bodyPr/>
          <a:lstStyle/>
          <a:p>
            <a:r>
              <a:rPr lang="en-US" dirty="0"/>
              <a:t>Random Forests</a:t>
            </a:r>
            <a:br>
              <a:rPr lang="en-US" dirty="0"/>
            </a:br>
            <a:endParaRPr lang="en-US" dirty="0"/>
          </a:p>
        </p:txBody>
      </p:sp>
      <p:sp>
        <p:nvSpPr>
          <p:cNvPr id="3" name="Content Placeholder 2">
            <a:extLst>
              <a:ext uri="{FF2B5EF4-FFF2-40B4-BE49-F238E27FC236}">
                <a16:creationId xmlns:a16="http://schemas.microsoft.com/office/drawing/2014/main" id="{A566E801-6483-2D42-884C-26574C91DD3A}"/>
              </a:ext>
            </a:extLst>
          </p:cNvPr>
          <p:cNvSpPr>
            <a:spLocks noGrp="1"/>
          </p:cNvSpPr>
          <p:nvPr>
            <p:ph idx="1"/>
          </p:nvPr>
        </p:nvSpPr>
        <p:spPr>
          <a:xfrm>
            <a:off x="985839" y="1373021"/>
            <a:ext cx="4792661" cy="4521366"/>
          </a:xfrm>
        </p:spPr>
        <p:txBody>
          <a:bodyPr/>
          <a:lstStyle/>
          <a:p>
            <a:r>
              <a:rPr lang="en-US" sz="2200" dirty="0"/>
              <a:t>An assembly of multiple regression trees </a:t>
            </a:r>
          </a:p>
          <a:p>
            <a:pPr lvl="1"/>
            <a:r>
              <a:rPr lang="en-US" sz="2200" dirty="0"/>
              <a:t>Many trees are produced </a:t>
            </a:r>
            <a:r>
              <a:rPr lang="en-US" sz="2200" dirty="0">
                <a:sym typeface="Wingdings" pitchFamily="2" charset="2"/>
              </a:rPr>
              <a:t>based on subsamples of the data </a:t>
            </a:r>
            <a:r>
              <a:rPr lang="en-US" sz="2200" dirty="0"/>
              <a:t>[</a:t>
            </a:r>
            <a:r>
              <a:rPr lang="en-US" sz="2200" b="1" dirty="0"/>
              <a:t>this is bagging!</a:t>
            </a:r>
            <a:r>
              <a:rPr lang="en-US" sz="2200" dirty="0"/>
              <a:t>]</a:t>
            </a:r>
          </a:p>
          <a:p>
            <a:pPr lvl="1"/>
            <a:r>
              <a:rPr lang="en-US" sz="2200" dirty="0"/>
              <a:t>Each case is classified using each tree in this new "forest” of trees</a:t>
            </a:r>
          </a:p>
          <a:p>
            <a:pPr lvl="1"/>
            <a:r>
              <a:rPr lang="en-US" sz="2200" dirty="0"/>
              <a:t>A final predicted outcome is defined by combining the results across all the trees based on predefined criteria </a:t>
            </a:r>
          </a:p>
          <a:p>
            <a:pPr lvl="2"/>
            <a:r>
              <a:rPr lang="en-US" sz="2200" b="1" dirty="0"/>
              <a:t>Average</a:t>
            </a:r>
            <a:r>
              <a:rPr lang="en-US" sz="2200" dirty="0"/>
              <a:t> in </a:t>
            </a:r>
            <a:r>
              <a:rPr lang="en-US" sz="2200" dirty="0">
                <a:solidFill>
                  <a:srgbClr val="FF0000"/>
                </a:solidFill>
              </a:rPr>
              <a:t>regression</a:t>
            </a:r>
            <a:r>
              <a:rPr lang="en-US" sz="2200" dirty="0"/>
              <a:t>.</a:t>
            </a:r>
          </a:p>
          <a:p>
            <a:pPr lvl="2"/>
            <a:r>
              <a:rPr lang="en-US" sz="2200" b="1" dirty="0"/>
              <a:t>Majority</a:t>
            </a:r>
            <a:r>
              <a:rPr lang="en-US" sz="2200" dirty="0"/>
              <a:t> vote in </a:t>
            </a:r>
            <a:r>
              <a:rPr lang="en-US" sz="2200" dirty="0">
                <a:solidFill>
                  <a:srgbClr val="FF0000"/>
                </a:solidFill>
              </a:rPr>
              <a:t>classification</a:t>
            </a:r>
            <a:r>
              <a:rPr lang="en-US" sz="2200" dirty="0"/>
              <a:t>.</a:t>
            </a:r>
          </a:p>
        </p:txBody>
      </p:sp>
      <p:sp>
        <p:nvSpPr>
          <p:cNvPr id="4" name="Date Placeholder 3">
            <a:extLst>
              <a:ext uri="{FF2B5EF4-FFF2-40B4-BE49-F238E27FC236}">
                <a16:creationId xmlns:a16="http://schemas.microsoft.com/office/drawing/2014/main" id="{0F643C02-6016-3247-9AA2-00F8101AA1D8}"/>
              </a:ext>
            </a:extLst>
          </p:cNvPr>
          <p:cNvSpPr>
            <a:spLocks noGrp="1"/>
          </p:cNvSpPr>
          <p:nvPr>
            <p:ph type="dt" sz="half" idx="10"/>
          </p:nvPr>
        </p:nvSpPr>
        <p:spPr/>
        <p:txBody>
          <a:bodyPr/>
          <a:lstStyle/>
          <a:p>
            <a:fld id="{5C746DF6-564D-5E47-B73E-F5C8EA19F161}" type="datetime1">
              <a:rPr lang="en-GB" smtClean="0"/>
              <a:t>08/11/2022</a:t>
            </a:fld>
            <a:r>
              <a:rPr lang="en-GB"/>
              <a:t>27/08/2018</a:t>
            </a:r>
            <a:endParaRPr lang="en-GB" dirty="0"/>
          </a:p>
        </p:txBody>
      </p:sp>
      <p:sp>
        <p:nvSpPr>
          <p:cNvPr id="5" name="Rectangle 4">
            <a:extLst>
              <a:ext uri="{FF2B5EF4-FFF2-40B4-BE49-F238E27FC236}">
                <a16:creationId xmlns:a16="http://schemas.microsoft.com/office/drawing/2014/main" id="{00E2093E-F93F-E831-7294-9BD3CBE695A3}"/>
              </a:ext>
            </a:extLst>
          </p:cNvPr>
          <p:cNvSpPr/>
          <p:nvPr/>
        </p:nvSpPr>
        <p:spPr>
          <a:xfrm>
            <a:off x="6261100" y="4364504"/>
            <a:ext cx="5610813" cy="1569660"/>
          </a:xfrm>
          <a:prstGeom prst="rect">
            <a:avLst/>
          </a:prstGeom>
          <a:solidFill>
            <a:schemeClr val="accent2"/>
          </a:solidFill>
          <a:ln>
            <a:noFill/>
          </a:ln>
        </p:spPr>
        <p:txBody>
          <a:bodyPr wrap="square">
            <a:spAutoFit/>
          </a:bodyPr>
          <a:lstStyle/>
          <a:p>
            <a:pPr algn="ctr">
              <a:lnSpc>
                <a:spcPct val="100000"/>
              </a:lnSpc>
            </a:pPr>
            <a:r>
              <a:rPr lang="en-US" sz="2400" b="1" dirty="0">
                <a:solidFill>
                  <a:schemeClr val="bg1"/>
                </a:solidFill>
                <a:latin typeface="+mn-lt"/>
              </a:rPr>
              <a:t>GOAL</a:t>
            </a:r>
            <a:r>
              <a:rPr lang="en-US" sz="2400" dirty="0">
                <a:solidFill>
                  <a:schemeClr val="bg1"/>
                </a:solidFill>
                <a:latin typeface="+mn-lt"/>
              </a:rPr>
              <a:t>: Instead of searching for the most important feature while splitting a node, it searches for the best feature among a random subset of features.</a:t>
            </a:r>
            <a:endParaRPr lang="en-US" sz="2400" b="0" i="0" u="none" strike="noStrike" dirty="0">
              <a:solidFill>
                <a:schemeClr val="bg1"/>
              </a:solidFill>
              <a:effectLst/>
              <a:latin typeface="+mn-lt"/>
            </a:endParaRPr>
          </a:p>
        </p:txBody>
      </p:sp>
      <p:pic>
        <p:nvPicPr>
          <p:cNvPr id="6" name="Picture 5">
            <a:extLst>
              <a:ext uri="{FF2B5EF4-FFF2-40B4-BE49-F238E27FC236}">
                <a16:creationId xmlns:a16="http://schemas.microsoft.com/office/drawing/2014/main" id="{752E9163-E325-0F24-A755-50AF41C99B63}"/>
              </a:ext>
            </a:extLst>
          </p:cNvPr>
          <p:cNvPicPr>
            <a:picLocks noChangeAspect="1"/>
          </p:cNvPicPr>
          <p:nvPr/>
        </p:nvPicPr>
        <p:blipFill rotWithShape="1">
          <a:blip r:embed="rId2"/>
          <a:srcRect t="12619" b="9408"/>
          <a:stretch/>
        </p:blipFill>
        <p:spPr>
          <a:xfrm>
            <a:off x="6410326" y="1173669"/>
            <a:ext cx="5126472" cy="2997893"/>
          </a:xfrm>
          <a:prstGeom prst="rect">
            <a:avLst/>
          </a:prstGeom>
        </p:spPr>
      </p:pic>
    </p:spTree>
    <p:extLst>
      <p:ext uri="{BB962C8B-B14F-4D97-AF65-F5344CB8AC3E}">
        <p14:creationId xmlns:p14="http://schemas.microsoft.com/office/powerpoint/2010/main" val="3330384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B83E-DD22-3F41-BACB-64C57B3218C0}"/>
              </a:ext>
            </a:extLst>
          </p:cNvPr>
          <p:cNvSpPr>
            <a:spLocks noGrp="1"/>
          </p:cNvSpPr>
          <p:nvPr>
            <p:ph type="title"/>
          </p:nvPr>
        </p:nvSpPr>
        <p:spPr/>
        <p:txBody>
          <a:bodyPr/>
          <a:lstStyle/>
          <a:p>
            <a:r>
              <a:rPr lang="en-US" dirty="0"/>
              <a:t>Random Forests</a:t>
            </a:r>
            <a:br>
              <a:rPr lang="en-US" dirty="0"/>
            </a:br>
            <a:endParaRPr lang="en-US" dirty="0"/>
          </a:p>
        </p:txBody>
      </p:sp>
      <p:sp>
        <p:nvSpPr>
          <p:cNvPr id="4" name="Date Placeholder 3">
            <a:extLst>
              <a:ext uri="{FF2B5EF4-FFF2-40B4-BE49-F238E27FC236}">
                <a16:creationId xmlns:a16="http://schemas.microsoft.com/office/drawing/2014/main" id="{0F643C02-6016-3247-9AA2-00F8101AA1D8}"/>
              </a:ext>
            </a:extLst>
          </p:cNvPr>
          <p:cNvSpPr>
            <a:spLocks noGrp="1"/>
          </p:cNvSpPr>
          <p:nvPr>
            <p:ph type="dt" sz="half" idx="10"/>
          </p:nvPr>
        </p:nvSpPr>
        <p:spPr/>
        <p:txBody>
          <a:bodyPr/>
          <a:lstStyle/>
          <a:p>
            <a:fld id="{5C746DF6-564D-5E47-B73E-F5C8EA19F161}" type="datetime1">
              <a:rPr lang="en-GB" smtClean="0"/>
              <a:t>08/11/2022</a:t>
            </a:fld>
            <a:r>
              <a:rPr lang="en-GB"/>
              <a:t>27/08/2018</a:t>
            </a:r>
            <a:endParaRPr lang="en-GB" dirty="0"/>
          </a:p>
        </p:txBody>
      </p:sp>
      <p:pic>
        <p:nvPicPr>
          <p:cNvPr id="8" name="Picture 2" descr="Introducing TensorFlow Decision Forests — The TensorFlow Blog">
            <a:extLst>
              <a:ext uri="{FF2B5EF4-FFF2-40B4-BE49-F238E27FC236}">
                <a16:creationId xmlns:a16="http://schemas.microsoft.com/office/drawing/2014/main" id="{7B7C0725-1F2E-1C05-0E03-153DDCFB86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5838" y="1484326"/>
            <a:ext cx="10220325" cy="429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130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985838" y="980728"/>
            <a:ext cx="10220325" cy="3937000"/>
          </a:xfrm>
        </p:spPr>
        <p:txBody>
          <a:bodyPr anchor="ctr">
            <a:normAutofit/>
          </a:bodyPr>
          <a:lstStyle/>
          <a:p>
            <a:r>
              <a:rPr lang="en-GB" sz="6600" b="1" dirty="0">
                <a:solidFill>
                  <a:srgbClr val="C00000"/>
                </a:solidFill>
                <a:latin typeface="+mj-lt"/>
              </a:rPr>
              <a:t>Any questions</a:t>
            </a:r>
            <a:r>
              <a:rPr lang="en-GB" sz="6600" b="1" dirty="0">
                <a:solidFill>
                  <a:srgbClr val="C00000"/>
                </a:solidFill>
              </a:rPr>
              <a:t>?</a:t>
            </a:r>
          </a:p>
          <a:p>
            <a:r>
              <a:rPr lang="en-GB" sz="6600" b="1" dirty="0">
                <a:solidFill>
                  <a:srgbClr val="00B050"/>
                </a:solidFill>
                <a:latin typeface="+mj-lt"/>
              </a:rPr>
              <a:t>Ready to start?</a:t>
            </a:r>
          </a:p>
        </p:txBody>
      </p:sp>
    </p:spTree>
    <p:extLst>
      <p:ext uri="{BB962C8B-B14F-4D97-AF65-F5344CB8AC3E}">
        <p14:creationId xmlns:p14="http://schemas.microsoft.com/office/powerpoint/2010/main" val="329249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02CBC6-7801-D34C-BE14-51DCD486D411}"/>
              </a:ext>
            </a:extLst>
          </p:cNvPr>
          <p:cNvSpPr>
            <a:spLocks noGrp="1"/>
          </p:cNvSpPr>
          <p:nvPr>
            <p:ph type="title"/>
          </p:nvPr>
        </p:nvSpPr>
        <p:spPr/>
        <p:txBody>
          <a:bodyPr/>
          <a:lstStyle/>
          <a:p>
            <a:r>
              <a:rPr lang="en-US" dirty="0"/>
              <a:t>Random Forests</a:t>
            </a:r>
            <a:br>
              <a:rPr lang="en-US" dirty="0"/>
            </a:br>
            <a:r>
              <a:rPr lang="en-US" dirty="0"/>
              <a:t>Why (NOT) use these?</a:t>
            </a:r>
            <a:endParaRPr lang="en-GB" dirty="0"/>
          </a:p>
        </p:txBody>
      </p:sp>
      <p:sp>
        <p:nvSpPr>
          <p:cNvPr id="4" name="Date Placeholder 3">
            <a:extLst>
              <a:ext uri="{FF2B5EF4-FFF2-40B4-BE49-F238E27FC236}">
                <a16:creationId xmlns:a16="http://schemas.microsoft.com/office/drawing/2014/main" id="{096FBC5A-67C5-DD40-95D6-FE00913DB956}"/>
              </a:ext>
            </a:extLst>
          </p:cNvPr>
          <p:cNvSpPr>
            <a:spLocks noGrp="1"/>
          </p:cNvSpPr>
          <p:nvPr>
            <p:ph type="dt" sz="half" idx="10"/>
          </p:nvPr>
        </p:nvSpPr>
        <p:spPr/>
        <p:txBody>
          <a:bodyPr/>
          <a:lstStyle/>
          <a:p>
            <a:fld id="{D0A869C3-E307-A24A-AE56-32C6A8A9DADC}" type="datetime1">
              <a:rPr lang="en-GB" smtClean="0"/>
              <a:t>08/11/2022</a:t>
            </a:fld>
            <a:r>
              <a:rPr lang="en-GB"/>
              <a:t>27/08/2018</a:t>
            </a:r>
            <a:endParaRPr lang="en-GB" dirty="0"/>
          </a:p>
        </p:txBody>
      </p:sp>
      <p:sp>
        <p:nvSpPr>
          <p:cNvPr id="2" name="Rectangle 1">
            <a:extLst>
              <a:ext uri="{FF2B5EF4-FFF2-40B4-BE49-F238E27FC236}">
                <a16:creationId xmlns:a16="http://schemas.microsoft.com/office/drawing/2014/main" id="{DA24D540-0374-E5E1-EDE7-5238C6B4099B}"/>
              </a:ext>
            </a:extLst>
          </p:cNvPr>
          <p:cNvSpPr/>
          <p:nvPr/>
        </p:nvSpPr>
        <p:spPr bwMode="auto">
          <a:xfrm>
            <a:off x="985838" y="1920874"/>
            <a:ext cx="4890175" cy="4183325"/>
          </a:xfrm>
          <a:prstGeom prst="rect">
            <a:avLst/>
          </a:prstGeom>
          <a:solidFill>
            <a:schemeClr val="accent2"/>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nSpc>
                <a:spcPct val="95000"/>
              </a:lnSpc>
            </a:pPr>
            <a:r>
              <a:rPr lang="en-GB" sz="3200" b="1" dirty="0">
                <a:solidFill>
                  <a:schemeClr val="bg1"/>
                </a:solidFill>
                <a:latin typeface="AU Passata" panose="020B0503030502030804" pitchFamily="34" charset="77"/>
              </a:rPr>
              <a:t>Advantages</a:t>
            </a:r>
          </a:p>
          <a:p>
            <a:pPr>
              <a:lnSpc>
                <a:spcPct val="95000"/>
              </a:lnSpc>
            </a:pPr>
            <a:endParaRPr lang="en-GB" sz="1600" dirty="0">
              <a:solidFill>
                <a:schemeClr val="bg1"/>
              </a:solidFill>
              <a:latin typeface="AU Passata" panose="020B0503030502030804" pitchFamily="34" charset="77"/>
            </a:endParaRPr>
          </a:p>
          <a:p>
            <a:pPr marL="285750" indent="-285750">
              <a:lnSpc>
                <a:spcPct val="95000"/>
              </a:lnSpc>
              <a:buFont typeface="Arial" panose="020B0604020202020204" pitchFamily="34" charset="0"/>
              <a:buChar char="•"/>
            </a:pPr>
            <a:r>
              <a:rPr lang="en-GB" sz="2000" dirty="0">
                <a:solidFill>
                  <a:schemeClr val="bg1"/>
                </a:solidFill>
                <a:latin typeface="AU Passata" panose="020B0503030502030804" pitchFamily="34" charset="77"/>
              </a:rPr>
              <a:t>Can be used with a variety of response types (binomial, gaussian, </a:t>
            </a:r>
            <a:r>
              <a:rPr lang="en-GB" sz="2000" dirty="0" err="1">
                <a:solidFill>
                  <a:schemeClr val="bg1"/>
                </a:solidFill>
                <a:latin typeface="AU Passata" panose="020B0503030502030804" pitchFamily="34" charset="77"/>
              </a:rPr>
              <a:t>poisson</a:t>
            </a:r>
            <a:r>
              <a:rPr lang="en-GB" sz="2000" dirty="0">
                <a:solidFill>
                  <a:schemeClr val="bg1"/>
                </a:solidFill>
                <a:latin typeface="AU Passata" panose="020B0503030502030804" pitchFamily="34" charset="77"/>
              </a:rPr>
              <a:t>).</a:t>
            </a:r>
          </a:p>
          <a:p>
            <a:pPr marL="285750" indent="-285750">
              <a:lnSpc>
                <a:spcPct val="95000"/>
              </a:lnSpc>
              <a:buFont typeface="Arial" panose="020B0604020202020204" pitchFamily="34" charset="0"/>
              <a:buChar char="•"/>
            </a:pPr>
            <a:r>
              <a:rPr lang="en-GB" sz="2000" dirty="0">
                <a:solidFill>
                  <a:schemeClr val="bg1"/>
                </a:solidFill>
                <a:latin typeface="AU Passata" panose="020B0503030502030804" pitchFamily="34" charset="77"/>
              </a:rPr>
              <a:t>Stochastic, which improves predictive performance.</a:t>
            </a:r>
          </a:p>
          <a:p>
            <a:pPr marL="285750" indent="-285750">
              <a:lnSpc>
                <a:spcPct val="95000"/>
              </a:lnSpc>
              <a:buFont typeface="Arial" panose="020B0604020202020204" pitchFamily="34" charset="0"/>
              <a:buChar char="•"/>
            </a:pPr>
            <a:r>
              <a:rPr lang="en-GB" sz="2000" dirty="0">
                <a:solidFill>
                  <a:schemeClr val="bg1"/>
                </a:solidFill>
                <a:latin typeface="AU Passata" panose="020B0503030502030804" pitchFamily="34" charset="77"/>
              </a:rPr>
              <a:t>It provides higher accuracy through cross validation.</a:t>
            </a:r>
          </a:p>
          <a:p>
            <a:pPr marL="285750" indent="-285750">
              <a:lnSpc>
                <a:spcPct val="95000"/>
              </a:lnSpc>
              <a:buFont typeface="Arial" panose="020B0604020202020204" pitchFamily="34" charset="0"/>
              <a:buChar char="•"/>
            </a:pPr>
            <a:r>
              <a:rPr lang="en-GB" sz="2000" dirty="0">
                <a:solidFill>
                  <a:schemeClr val="bg1"/>
                </a:solidFill>
                <a:latin typeface="AU Passata" panose="020B0503030502030804" pitchFamily="34" charset="77"/>
              </a:rPr>
              <a:t>Robust to missing values and outliers.</a:t>
            </a:r>
          </a:p>
          <a:p>
            <a:pPr marL="285750" indent="-285750">
              <a:lnSpc>
                <a:spcPct val="95000"/>
              </a:lnSpc>
              <a:buFont typeface="Arial" panose="020B0604020202020204" pitchFamily="34" charset="0"/>
              <a:buChar char="•"/>
            </a:pPr>
            <a:r>
              <a:rPr lang="en-GB" sz="2000" dirty="0">
                <a:solidFill>
                  <a:schemeClr val="bg1"/>
                </a:solidFill>
                <a:latin typeface="AU Passata" panose="020B0503030502030804" pitchFamily="34" charset="77"/>
              </a:rPr>
              <a:t>Can handle a large data sets with higher dimensionality.</a:t>
            </a:r>
            <a:endParaRPr lang="en-GB" sz="1600" dirty="0">
              <a:solidFill>
                <a:schemeClr val="bg1"/>
              </a:solidFill>
              <a:latin typeface="AU Passata" panose="020B0503030502030804" pitchFamily="34" charset="77"/>
            </a:endParaRPr>
          </a:p>
          <a:p>
            <a:pPr>
              <a:lnSpc>
                <a:spcPct val="95000"/>
              </a:lnSpc>
            </a:pPr>
            <a:endParaRPr lang="en-GB" sz="1600" dirty="0">
              <a:solidFill>
                <a:schemeClr val="bg1"/>
              </a:solidFill>
              <a:latin typeface="AU Passata" panose="020B0503030502030804" pitchFamily="34" charset="77"/>
            </a:endParaRPr>
          </a:p>
        </p:txBody>
      </p:sp>
      <p:sp>
        <p:nvSpPr>
          <p:cNvPr id="7" name="Rectangle 6">
            <a:extLst>
              <a:ext uri="{FF2B5EF4-FFF2-40B4-BE49-F238E27FC236}">
                <a16:creationId xmlns:a16="http://schemas.microsoft.com/office/drawing/2014/main" id="{F8F05D74-49DB-FC44-1CB0-B38473B01804}"/>
              </a:ext>
            </a:extLst>
          </p:cNvPr>
          <p:cNvSpPr/>
          <p:nvPr/>
        </p:nvSpPr>
        <p:spPr bwMode="auto">
          <a:xfrm>
            <a:off x="6312812" y="1899974"/>
            <a:ext cx="4890175" cy="4183325"/>
          </a:xfrm>
          <a:prstGeom prst="rect">
            <a:avLst/>
          </a:prstGeom>
          <a:solidFill>
            <a:schemeClr val="accent3"/>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nSpc>
                <a:spcPct val="95000"/>
              </a:lnSpc>
            </a:pPr>
            <a:r>
              <a:rPr lang="en-GB" sz="3200" b="1" dirty="0">
                <a:latin typeface="AU Passata" panose="020B0503030502030804" pitchFamily="34" charset="77"/>
              </a:rPr>
              <a:t>Limitations</a:t>
            </a:r>
          </a:p>
          <a:p>
            <a:pPr>
              <a:lnSpc>
                <a:spcPct val="95000"/>
              </a:lnSpc>
            </a:pPr>
            <a:endParaRPr lang="en-GB" sz="1600" dirty="0">
              <a:latin typeface="AU Passata" panose="020B0503030502030804" pitchFamily="34" charset="77"/>
            </a:endParaRPr>
          </a:p>
          <a:p>
            <a:pPr marL="285750" indent="-285750">
              <a:lnSpc>
                <a:spcPct val="95000"/>
              </a:lnSpc>
              <a:buFont typeface="Arial" panose="020B0604020202020204" pitchFamily="34" charset="0"/>
              <a:buChar char="•"/>
            </a:pPr>
            <a:r>
              <a:rPr lang="en-GB" sz="2000" dirty="0">
                <a:latin typeface="AU Passata" panose="020B0503030502030804" pitchFamily="34" charset="77"/>
              </a:rPr>
              <a:t>Sensitive to differences in the prevalence of each evaluated class.</a:t>
            </a:r>
          </a:p>
          <a:p>
            <a:pPr marL="285750" indent="-285750">
              <a:lnSpc>
                <a:spcPct val="95000"/>
              </a:lnSpc>
              <a:buFont typeface="Arial" panose="020B0604020202020204" pitchFamily="34" charset="0"/>
              <a:buChar char="•"/>
            </a:pPr>
            <a:r>
              <a:rPr lang="en-GB" sz="2000" dirty="0">
                <a:latin typeface="AU Passata" panose="020B0503030502030804" pitchFamily="34" charset="77"/>
              </a:rPr>
              <a:t>Data and computational intensive:</a:t>
            </a:r>
          </a:p>
          <a:p>
            <a:pPr marL="895243" lvl="1" indent="-285750">
              <a:lnSpc>
                <a:spcPct val="95000"/>
              </a:lnSpc>
              <a:buFont typeface="Arial" panose="020B0604020202020204" pitchFamily="34" charset="0"/>
              <a:buChar char="•"/>
            </a:pPr>
            <a:r>
              <a:rPr lang="en-GB" sz="2000" dirty="0">
                <a:latin typeface="AU Passata" panose="020B0503030502030804" pitchFamily="34" charset="77"/>
              </a:rPr>
              <a:t>You need many observations.</a:t>
            </a:r>
          </a:p>
          <a:p>
            <a:pPr marL="895243" lvl="1" indent="-285750">
              <a:lnSpc>
                <a:spcPct val="95000"/>
              </a:lnSpc>
              <a:buFont typeface="Arial" panose="020B0604020202020204" pitchFamily="34" charset="0"/>
              <a:buChar char="•"/>
            </a:pPr>
            <a:r>
              <a:rPr lang="en-GB" sz="2000" dirty="0">
                <a:latin typeface="AU Passata" panose="020B0503030502030804" pitchFamily="34" charset="77"/>
              </a:rPr>
              <a:t>You need many trees.</a:t>
            </a:r>
          </a:p>
          <a:p>
            <a:pPr marL="285750" indent="-285750">
              <a:lnSpc>
                <a:spcPct val="95000"/>
              </a:lnSpc>
              <a:buFont typeface="Arial" panose="020B0604020202020204" pitchFamily="34" charset="0"/>
              <a:buChar char="•"/>
            </a:pPr>
            <a:r>
              <a:rPr lang="en-GB" sz="2000" dirty="0">
                <a:latin typeface="AU Passata" panose="020B0503030502030804" pitchFamily="34" charset="77"/>
              </a:rPr>
              <a:t>Random Forests will struggle to make accurate predictions when:</a:t>
            </a:r>
          </a:p>
          <a:p>
            <a:pPr marL="895243" lvl="1" indent="-285750">
              <a:lnSpc>
                <a:spcPct val="95000"/>
              </a:lnSpc>
              <a:buFont typeface="Arial" panose="020B0604020202020204" pitchFamily="34" charset="0"/>
              <a:buChar char="•"/>
            </a:pPr>
            <a:r>
              <a:rPr lang="en-GB" sz="2000" dirty="0">
                <a:latin typeface="AU Passata" panose="020B0503030502030804" pitchFamily="34" charset="77"/>
              </a:rPr>
              <a:t>The data are very spars.</a:t>
            </a:r>
          </a:p>
          <a:p>
            <a:pPr marL="895243" lvl="1" indent="-285750">
              <a:lnSpc>
                <a:spcPct val="95000"/>
              </a:lnSpc>
              <a:buFont typeface="Arial" panose="020B0604020202020204" pitchFamily="34" charset="0"/>
              <a:buChar char="•"/>
            </a:pPr>
            <a:r>
              <a:rPr lang="en-GB" sz="2000" dirty="0">
                <a:latin typeface="AU Passata" panose="020B0503030502030804" pitchFamily="34" charset="77"/>
              </a:rPr>
              <a:t>There are not clear cut boundaries.</a:t>
            </a:r>
          </a:p>
          <a:p>
            <a:pPr marL="285750" indent="-285750">
              <a:lnSpc>
                <a:spcPct val="95000"/>
              </a:lnSpc>
              <a:buFont typeface="Arial" panose="020B0604020202020204" pitchFamily="34" charset="0"/>
              <a:buChar char="•"/>
            </a:pPr>
            <a:r>
              <a:rPr lang="en-GB" sz="2000" dirty="0">
                <a:latin typeface="AU Passata" panose="020B0503030502030804" pitchFamily="34" charset="77"/>
              </a:rPr>
              <a:t>Sensitive to model parameters.</a:t>
            </a:r>
          </a:p>
        </p:txBody>
      </p:sp>
    </p:spTree>
    <p:extLst>
      <p:ext uri="{BB962C8B-B14F-4D97-AF65-F5344CB8AC3E}">
        <p14:creationId xmlns:p14="http://schemas.microsoft.com/office/powerpoint/2010/main" val="3929245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02CBC6-7801-D34C-BE14-51DCD486D411}"/>
              </a:ext>
            </a:extLst>
          </p:cNvPr>
          <p:cNvSpPr>
            <a:spLocks noGrp="1"/>
          </p:cNvSpPr>
          <p:nvPr>
            <p:ph type="title"/>
          </p:nvPr>
        </p:nvSpPr>
        <p:spPr>
          <a:xfrm>
            <a:off x="315913" y="149115"/>
            <a:ext cx="11557000" cy="1309328"/>
          </a:xfrm>
        </p:spPr>
        <p:txBody>
          <a:bodyPr/>
          <a:lstStyle/>
          <a:p>
            <a:r>
              <a:rPr lang="en-US" dirty="0"/>
              <a:t>Random forests</a:t>
            </a:r>
            <a:br>
              <a:rPr lang="en-US" dirty="0"/>
            </a:br>
            <a:r>
              <a:rPr lang="en-US" dirty="0"/>
              <a:t>What do I Need to specify IT?</a:t>
            </a:r>
            <a:endParaRPr lang="en-GB" dirty="0"/>
          </a:p>
        </p:txBody>
      </p:sp>
      <p:sp>
        <p:nvSpPr>
          <p:cNvPr id="6" name="Content Placeholder 5">
            <a:extLst>
              <a:ext uri="{FF2B5EF4-FFF2-40B4-BE49-F238E27FC236}">
                <a16:creationId xmlns:a16="http://schemas.microsoft.com/office/drawing/2014/main" id="{D3B211E7-BC9A-824D-92A2-CBF5A051DC38}"/>
              </a:ext>
            </a:extLst>
          </p:cNvPr>
          <p:cNvSpPr>
            <a:spLocks noGrp="1"/>
          </p:cNvSpPr>
          <p:nvPr>
            <p:ph idx="1"/>
          </p:nvPr>
        </p:nvSpPr>
        <p:spPr/>
        <p:txBody>
          <a:bodyPr/>
          <a:lstStyle/>
          <a:p>
            <a:pPr latinLnBrk="0"/>
            <a:r>
              <a:rPr lang="en-GB" sz="2400" dirty="0"/>
              <a:t>RF have </a:t>
            </a:r>
            <a:r>
              <a:rPr lang="en-GB" sz="2400" b="1" dirty="0"/>
              <a:t>five </a:t>
            </a:r>
            <a:r>
              <a:rPr lang="en-GB" sz="2400" dirty="0"/>
              <a:t>important parameters that need to be specified by the user.</a:t>
            </a:r>
          </a:p>
          <a:p>
            <a:pPr lvl="1">
              <a:spcAft>
                <a:spcPts val="600"/>
              </a:spcAft>
            </a:pPr>
            <a:r>
              <a:rPr lang="en-GB" b="1" dirty="0"/>
              <a:t>Number of trees to generate:</a:t>
            </a:r>
            <a:r>
              <a:rPr lang="en-GB" dirty="0"/>
              <a:t> this defines on how many trees does my consensus prediction is based on.</a:t>
            </a:r>
            <a:endParaRPr lang="en-GB" b="1" dirty="0"/>
          </a:p>
          <a:p>
            <a:pPr lvl="1">
              <a:spcAft>
                <a:spcPts val="600"/>
              </a:spcAft>
            </a:pPr>
            <a:r>
              <a:rPr lang="en-GB" b="1" dirty="0"/>
              <a:t>How many predictors per tree</a:t>
            </a:r>
            <a:r>
              <a:rPr lang="en-GB" dirty="0"/>
              <a:t>: define how many predictors are used in the classification of each randomly sampled dataset. </a:t>
            </a:r>
          </a:p>
          <a:p>
            <a:pPr lvl="1">
              <a:spcAft>
                <a:spcPts val="600"/>
              </a:spcAft>
            </a:pPr>
            <a:r>
              <a:rPr lang="en-GB" b="1" dirty="0"/>
              <a:t>Sample size</a:t>
            </a:r>
            <a:r>
              <a:rPr lang="en-GB" dirty="0"/>
              <a:t>: this defined how big of should be the sample of the original dataset.</a:t>
            </a:r>
          </a:p>
          <a:p>
            <a:pPr lvl="1">
              <a:spcAft>
                <a:spcPts val="600"/>
              </a:spcAft>
            </a:pPr>
            <a:r>
              <a:rPr lang="en-GB" b="1" dirty="0"/>
              <a:t>Node size</a:t>
            </a:r>
            <a:r>
              <a:rPr lang="en-GB" dirty="0"/>
              <a:t>: minimum number of samples left in a node before a split.</a:t>
            </a:r>
          </a:p>
          <a:p>
            <a:pPr lvl="1">
              <a:spcAft>
                <a:spcPts val="600"/>
              </a:spcAft>
            </a:pPr>
            <a:r>
              <a:rPr lang="en-GB" b="1" dirty="0"/>
              <a:t>Maximum number of nodes</a:t>
            </a:r>
            <a:r>
              <a:rPr lang="en-GB" dirty="0"/>
              <a:t>: Maximum depth of trees.</a:t>
            </a:r>
          </a:p>
          <a:p>
            <a:pPr lvl="1"/>
            <a:endParaRPr lang="en-GB" sz="2400" dirty="0"/>
          </a:p>
          <a:p>
            <a:pPr lvl="1"/>
            <a:endParaRPr lang="en-GB" sz="2400" dirty="0"/>
          </a:p>
          <a:p>
            <a:endParaRPr lang="en-GB" sz="2400" dirty="0"/>
          </a:p>
        </p:txBody>
      </p:sp>
      <p:sp>
        <p:nvSpPr>
          <p:cNvPr id="4" name="Date Placeholder 3">
            <a:extLst>
              <a:ext uri="{FF2B5EF4-FFF2-40B4-BE49-F238E27FC236}">
                <a16:creationId xmlns:a16="http://schemas.microsoft.com/office/drawing/2014/main" id="{096FBC5A-67C5-DD40-95D6-FE00913DB956}"/>
              </a:ext>
            </a:extLst>
          </p:cNvPr>
          <p:cNvSpPr>
            <a:spLocks noGrp="1"/>
          </p:cNvSpPr>
          <p:nvPr>
            <p:ph type="dt" sz="half" idx="10"/>
          </p:nvPr>
        </p:nvSpPr>
        <p:spPr/>
        <p:txBody>
          <a:bodyPr/>
          <a:lstStyle/>
          <a:p>
            <a:fld id="{D0A869C3-E307-A24A-AE56-32C6A8A9DADC}" type="datetime1">
              <a:rPr lang="en-GB" smtClean="0"/>
              <a:t>08/11/2022</a:t>
            </a:fld>
            <a:r>
              <a:rPr lang="en-GB"/>
              <a:t>27/08/2018</a:t>
            </a:r>
            <a:endParaRPr lang="en-GB" dirty="0"/>
          </a:p>
        </p:txBody>
      </p:sp>
    </p:spTree>
    <p:extLst>
      <p:ext uri="{BB962C8B-B14F-4D97-AF65-F5344CB8AC3E}">
        <p14:creationId xmlns:p14="http://schemas.microsoft.com/office/powerpoint/2010/main" val="3577733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02CBC6-7801-D34C-BE14-51DCD486D411}"/>
              </a:ext>
            </a:extLst>
          </p:cNvPr>
          <p:cNvSpPr>
            <a:spLocks noGrp="1"/>
          </p:cNvSpPr>
          <p:nvPr>
            <p:ph type="title"/>
          </p:nvPr>
        </p:nvSpPr>
        <p:spPr>
          <a:xfrm>
            <a:off x="315913" y="149115"/>
            <a:ext cx="11557000" cy="1309328"/>
          </a:xfrm>
        </p:spPr>
        <p:txBody>
          <a:bodyPr/>
          <a:lstStyle/>
          <a:p>
            <a:r>
              <a:rPr lang="en-US" dirty="0"/>
              <a:t>Random forests</a:t>
            </a:r>
            <a:br>
              <a:rPr lang="en-US" dirty="0"/>
            </a:br>
            <a:r>
              <a:rPr lang="en-US" dirty="0"/>
              <a:t>What do I Need to specify IT?</a:t>
            </a:r>
            <a:endParaRPr lang="en-GB" dirty="0"/>
          </a:p>
        </p:txBody>
      </p:sp>
      <p:sp>
        <p:nvSpPr>
          <p:cNvPr id="6" name="Content Placeholder 5">
            <a:extLst>
              <a:ext uri="{FF2B5EF4-FFF2-40B4-BE49-F238E27FC236}">
                <a16:creationId xmlns:a16="http://schemas.microsoft.com/office/drawing/2014/main" id="{D3B211E7-BC9A-824D-92A2-CBF5A051DC38}"/>
              </a:ext>
            </a:extLst>
          </p:cNvPr>
          <p:cNvSpPr>
            <a:spLocks noGrp="1"/>
          </p:cNvSpPr>
          <p:nvPr>
            <p:ph idx="1"/>
          </p:nvPr>
        </p:nvSpPr>
        <p:spPr>
          <a:xfrm>
            <a:off x="985838" y="1960079"/>
            <a:ext cx="10220325" cy="3937484"/>
          </a:xfrm>
        </p:spPr>
        <p:txBody>
          <a:bodyPr/>
          <a:lstStyle/>
          <a:p>
            <a:pPr latinLnBrk="0"/>
            <a:r>
              <a:rPr lang="en-GB" sz="2400" dirty="0"/>
              <a:t>The important parameters that need to be specified by the user.</a:t>
            </a:r>
          </a:p>
          <a:p>
            <a:pPr lvl="1"/>
            <a:r>
              <a:rPr lang="en-GB" sz="2400" b="1" dirty="0"/>
              <a:t>Number of trees to generate:</a:t>
            </a:r>
            <a:r>
              <a:rPr lang="en-GB" sz="2400" dirty="0"/>
              <a:t> this defines on how many trees does my consensus prediction is based on.</a:t>
            </a:r>
            <a:endParaRPr lang="en-GB" sz="2400" b="1" dirty="0"/>
          </a:p>
          <a:p>
            <a:pPr lvl="1"/>
            <a:r>
              <a:rPr lang="en-GB" sz="2400" b="1" dirty="0"/>
              <a:t>How many predictors per tree</a:t>
            </a:r>
            <a:r>
              <a:rPr lang="en-GB" sz="2400" dirty="0"/>
              <a:t>: define how many predictors are used in the classification of each randomly sampled dataset. </a:t>
            </a:r>
          </a:p>
          <a:p>
            <a:pPr lvl="1"/>
            <a:r>
              <a:rPr lang="en-GB" sz="2400" b="1" dirty="0"/>
              <a:t>Sample size</a:t>
            </a:r>
            <a:r>
              <a:rPr lang="en-GB" sz="2400" dirty="0"/>
              <a:t>: this defined how big of should be the sample of the original dataset.</a:t>
            </a:r>
          </a:p>
          <a:p>
            <a:pPr lvl="1"/>
            <a:endParaRPr lang="en-GB" sz="2400" dirty="0"/>
          </a:p>
          <a:p>
            <a:endParaRPr lang="en-GB" sz="2400" dirty="0"/>
          </a:p>
        </p:txBody>
      </p:sp>
      <p:sp>
        <p:nvSpPr>
          <p:cNvPr id="4" name="Date Placeholder 3">
            <a:extLst>
              <a:ext uri="{FF2B5EF4-FFF2-40B4-BE49-F238E27FC236}">
                <a16:creationId xmlns:a16="http://schemas.microsoft.com/office/drawing/2014/main" id="{096FBC5A-67C5-DD40-95D6-FE00913DB956}"/>
              </a:ext>
            </a:extLst>
          </p:cNvPr>
          <p:cNvSpPr>
            <a:spLocks noGrp="1"/>
          </p:cNvSpPr>
          <p:nvPr>
            <p:ph type="dt" sz="half" idx="10"/>
          </p:nvPr>
        </p:nvSpPr>
        <p:spPr/>
        <p:txBody>
          <a:bodyPr/>
          <a:lstStyle/>
          <a:p>
            <a:fld id="{D0A869C3-E307-A24A-AE56-32C6A8A9DADC}" type="datetime1">
              <a:rPr lang="en-GB" smtClean="0"/>
              <a:t>08/11/2022</a:t>
            </a:fld>
            <a:r>
              <a:rPr lang="en-GB"/>
              <a:t>27/08/2018</a:t>
            </a:r>
            <a:endParaRPr lang="en-GB" dirty="0"/>
          </a:p>
        </p:txBody>
      </p:sp>
      <p:sp>
        <p:nvSpPr>
          <p:cNvPr id="7" name="Rectangle 6">
            <a:extLst>
              <a:ext uri="{FF2B5EF4-FFF2-40B4-BE49-F238E27FC236}">
                <a16:creationId xmlns:a16="http://schemas.microsoft.com/office/drawing/2014/main" id="{B88D2FB4-E7AD-7541-8917-F995A8E0BFFB}"/>
              </a:ext>
            </a:extLst>
          </p:cNvPr>
          <p:cNvSpPr/>
          <p:nvPr/>
        </p:nvSpPr>
        <p:spPr>
          <a:xfrm>
            <a:off x="1677462" y="5289255"/>
            <a:ext cx="8833899" cy="954107"/>
          </a:xfrm>
          <a:prstGeom prst="rect">
            <a:avLst/>
          </a:prstGeom>
          <a:solidFill>
            <a:schemeClr val="accent2"/>
          </a:solidFill>
          <a:ln>
            <a:noFill/>
          </a:ln>
        </p:spPr>
        <p:txBody>
          <a:bodyPr wrap="square">
            <a:spAutoFit/>
          </a:bodyPr>
          <a:lstStyle/>
          <a:p>
            <a:pPr algn="ctr">
              <a:lnSpc>
                <a:spcPct val="100000"/>
              </a:lnSpc>
            </a:pPr>
            <a:r>
              <a:rPr lang="en-GB" sz="2800" dirty="0">
                <a:solidFill>
                  <a:schemeClr val="bg1"/>
                </a:solidFill>
                <a:latin typeface="AU Passata" panose="020B0503030502030804" pitchFamily="34" charset="77"/>
              </a:rPr>
              <a:t>These are the set of parameters you will usually will like to start “adjusting” to optimise the prediction</a:t>
            </a:r>
          </a:p>
        </p:txBody>
      </p:sp>
      <p:sp>
        <p:nvSpPr>
          <p:cNvPr id="8" name="Rounded Rectangle 7">
            <a:extLst>
              <a:ext uri="{FF2B5EF4-FFF2-40B4-BE49-F238E27FC236}">
                <a16:creationId xmlns:a16="http://schemas.microsoft.com/office/drawing/2014/main" id="{92ECFE44-9708-B343-A6CA-7A7D7AF24284}"/>
              </a:ext>
            </a:extLst>
          </p:cNvPr>
          <p:cNvSpPr/>
          <p:nvPr/>
        </p:nvSpPr>
        <p:spPr bwMode="auto">
          <a:xfrm>
            <a:off x="985837" y="2305878"/>
            <a:ext cx="10220325" cy="2526258"/>
          </a:xfrm>
          <a:prstGeom prst="roundRect">
            <a:avLst>
              <a:gd name="adj" fmla="val 7197"/>
            </a:avLst>
          </a:prstGeom>
          <a:no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cxnSp>
        <p:nvCxnSpPr>
          <p:cNvPr id="9" name="Straight Arrow Connector 8">
            <a:extLst>
              <a:ext uri="{FF2B5EF4-FFF2-40B4-BE49-F238E27FC236}">
                <a16:creationId xmlns:a16="http://schemas.microsoft.com/office/drawing/2014/main" id="{20C23853-B970-3D47-88B5-E342EB85D0A4}"/>
              </a:ext>
            </a:extLst>
          </p:cNvPr>
          <p:cNvCxnSpPr>
            <a:cxnSpLocks/>
            <a:stCxn id="7" idx="0"/>
            <a:endCxn id="8" idx="2"/>
          </p:cNvCxnSpPr>
          <p:nvPr/>
        </p:nvCxnSpPr>
        <p:spPr bwMode="auto">
          <a:xfrm flipV="1">
            <a:off x="6094412" y="4832136"/>
            <a:ext cx="1588" cy="457119"/>
          </a:xfrm>
          <a:prstGeom prst="straightConnector1">
            <a:avLst/>
          </a:prstGeom>
          <a:solidFill>
            <a:schemeClr val="accent2"/>
          </a:soli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772080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6CDA-E256-6C45-A522-201EF49A3D9F}"/>
              </a:ext>
            </a:extLst>
          </p:cNvPr>
          <p:cNvSpPr>
            <a:spLocks noGrp="1"/>
          </p:cNvSpPr>
          <p:nvPr>
            <p:ph type="title"/>
          </p:nvPr>
        </p:nvSpPr>
        <p:spPr/>
        <p:txBody>
          <a:bodyPr/>
          <a:lstStyle/>
          <a:p>
            <a:r>
              <a:rPr lang="en-US" dirty="0"/>
              <a:t>Random Forests</a:t>
            </a:r>
            <a:br>
              <a:rPr lang="en-US" dirty="0"/>
            </a:br>
            <a:r>
              <a:rPr lang="en-US" dirty="0"/>
              <a:t>Implementing these in R</a:t>
            </a:r>
            <a:endParaRPr lang="en-GB" dirty="0"/>
          </a:p>
        </p:txBody>
      </p:sp>
      <p:sp>
        <p:nvSpPr>
          <p:cNvPr id="4" name="Date Placeholder 3">
            <a:extLst>
              <a:ext uri="{FF2B5EF4-FFF2-40B4-BE49-F238E27FC236}">
                <a16:creationId xmlns:a16="http://schemas.microsoft.com/office/drawing/2014/main" id="{2AE08C95-493A-9F4E-AB63-2F158E20A215}"/>
              </a:ext>
            </a:extLst>
          </p:cNvPr>
          <p:cNvSpPr>
            <a:spLocks noGrp="1"/>
          </p:cNvSpPr>
          <p:nvPr>
            <p:ph type="dt" sz="half" idx="10"/>
          </p:nvPr>
        </p:nvSpPr>
        <p:spPr/>
        <p:txBody>
          <a:bodyPr/>
          <a:lstStyle/>
          <a:p>
            <a:fld id="{78E5CDF6-46FE-8F4B-A4CE-2634241F6F19}" type="datetime1">
              <a:rPr lang="en-GB" smtClean="0"/>
              <a:t>08/11/2022</a:t>
            </a:fld>
            <a:r>
              <a:rPr lang="en-GB"/>
              <a:t>27/08/2018</a:t>
            </a:r>
            <a:endParaRPr lang="en-GB" dirty="0"/>
          </a:p>
        </p:txBody>
      </p:sp>
      <p:sp>
        <p:nvSpPr>
          <p:cNvPr id="9" name="TextBox 8">
            <a:extLst>
              <a:ext uri="{FF2B5EF4-FFF2-40B4-BE49-F238E27FC236}">
                <a16:creationId xmlns:a16="http://schemas.microsoft.com/office/drawing/2014/main" id="{ECDE55B6-23A6-CA47-80F3-F8A0109565F9}"/>
              </a:ext>
            </a:extLst>
          </p:cNvPr>
          <p:cNvSpPr txBox="1"/>
          <p:nvPr/>
        </p:nvSpPr>
        <p:spPr>
          <a:xfrm>
            <a:off x="1855572" y="4377147"/>
            <a:ext cx="8070573" cy="1520416"/>
          </a:xfrm>
          <a:prstGeom prst="rect">
            <a:avLst/>
          </a:prstGeom>
          <a:solidFill>
            <a:schemeClr val="bg1">
              <a:lumMod val="95000"/>
            </a:schemeClr>
          </a:solidFill>
          <a:ln>
            <a:solidFill>
              <a:schemeClr val="tx1"/>
            </a:solidFill>
          </a:ln>
        </p:spPr>
        <p:txBody>
          <a:bodyPr wrap="square" lIns="0" tIns="0" rIns="0" bIns="0" rtlCol="0">
            <a:spAutoFit/>
          </a:bodyPr>
          <a:lstStyle/>
          <a:p>
            <a:pPr algn="ctr">
              <a:lnSpc>
                <a:spcPct val="95000"/>
              </a:lnSpc>
            </a:pPr>
            <a:r>
              <a:rPr lang="en-GB" sz="2400" b="1" dirty="0">
                <a:latin typeface="AU Passata" panose="020B0503030502030804" pitchFamily="34" charset="77"/>
                <a:cs typeface="Courier New" panose="02070309020205020404" pitchFamily="49" charset="0"/>
              </a:rPr>
              <a:t>Some advanced arguments</a:t>
            </a:r>
          </a:p>
          <a:p>
            <a:pPr>
              <a:lnSpc>
                <a:spcPct val="95000"/>
              </a:lnSpc>
            </a:pPr>
            <a:r>
              <a:rPr lang="en-GB" sz="1600" dirty="0" err="1">
                <a:latin typeface="Courier New" panose="02070309020205020404" pitchFamily="49" charset="0"/>
                <a:cs typeface="Courier New" panose="02070309020205020404" pitchFamily="49" charset="0"/>
              </a:rPr>
              <a:t>sampsize</a:t>
            </a:r>
            <a:r>
              <a:rPr lang="en-GB" sz="1600" dirty="0">
                <a:latin typeface="+mn-lt"/>
              </a:rPr>
              <a:t>	</a:t>
            </a:r>
            <a:r>
              <a:rPr lang="en-GB" sz="1600" dirty="0">
                <a:solidFill>
                  <a:srgbClr val="060087"/>
                </a:solidFill>
                <a:latin typeface="Courier New" panose="02070309020205020404" pitchFamily="49" charset="0"/>
                <a:cs typeface="Courier New" panose="02070309020205020404" pitchFamily="49" charset="0"/>
                <a:sym typeface="Wingdings" pitchFamily="2" charset="2"/>
              </a:rPr>
              <a:t></a:t>
            </a:r>
            <a:r>
              <a:rPr lang="en-GB" sz="1600" dirty="0">
                <a:latin typeface="+mn-lt"/>
                <a:sym typeface="Wingdings" pitchFamily="2" charset="2"/>
              </a:rPr>
              <a:t>  Size of the Random sample.</a:t>
            </a:r>
          </a:p>
          <a:p>
            <a:pPr>
              <a:lnSpc>
                <a:spcPct val="95000"/>
              </a:lnSpc>
            </a:pPr>
            <a:r>
              <a:rPr lang="en-GB" sz="1600" dirty="0" err="1">
                <a:latin typeface="Courier New" panose="02070309020205020404" pitchFamily="49" charset="0"/>
                <a:cs typeface="Courier New" panose="02070309020205020404" pitchFamily="49" charset="0"/>
              </a:rPr>
              <a:t>nodesize</a:t>
            </a:r>
            <a:r>
              <a:rPr lang="en-GB" sz="1600" dirty="0"/>
              <a:t>	</a:t>
            </a:r>
            <a:r>
              <a:rPr lang="en-GB" sz="16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600" dirty="0">
                <a:sym typeface="Wingdings" pitchFamily="2" charset="2"/>
              </a:rPr>
              <a:t>Minimum number of samples left in the final leaf node.</a:t>
            </a:r>
          </a:p>
          <a:p>
            <a:pPr>
              <a:lnSpc>
                <a:spcPct val="95000"/>
              </a:lnSpc>
            </a:pPr>
            <a:r>
              <a:rPr lang="en-GB" sz="1600" dirty="0" err="1">
                <a:latin typeface="Courier New" panose="02070309020205020404" pitchFamily="49" charset="0"/>
                <a:cs typeface="Courier New" panose="02070309020205020404" pitchFamily="49" charset="0"/>
              </a:rPr>
              <a:t>maxnodes</a:t>
            </a:r>
            <a:r>
              <a:rPr lang="en-GB" sz="1600" dirty="0"/>
              <a:t>	</a:t>
            </a:r>
            <a:r>
              <a:rPr lang="en-GB" sz="1600" dirty="0">
                <a:solidFill>
                  <a:srgbClr val="060087"/>
                </a:solidFill>
                <a:latin typeface="Courier New" panose="02070309020205020404" pitchFamily="49" charset="0"/>
                <a:cs typeface="Courier New" panose="02070309020205020404" pitchFamily="49" charset="0"/>
                <a:sym typeface="Wingdings" pitchFamily="2" charset="2"/>
              </a:rPr>
              <a:t></a:t>
            </a:r>
            <a:r>
              <a:rPr lang="en-GB" sz="1600" dirty="0">
                <a:sym typeface="Wingdings" pitchFamily="2" charset="2"/>
              </a:rPr>
              <a:t>  Maximum depth of trees.</a:t>
            </a:r>
          </a:p>
          <a:p>
            <a:pPr>
              <a:lnSpc>
                <a:spcPct val="95000"/>
              </a:lnSpc>
            </a:pPr>
            <a:r>
              <a:rPr lang="en-GB" sz="1600" dirty="0">
                <a:latin typeface="Courier New" panose="02070309020205020404" pitchFamily="49" charset="0"/>
                <a:cs typeface="Courier New" panose="02070309020205020404" pitchFamily="49" charset="0"/>
              </a:rPr>
              <a:t>replace</a:t>
            </a:r>
            <a:r>
              <a:rPr lang="en-GB" sz="1600" dirty="0"/>
              <a:t>		</a:t>
            </a:r>
            <a:r>
              <a:rPr lang="en-GB" sz="16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600" dirty="0">
                <a:sym typeface="Wingdings" pitchFamily="2" charset="2"/>
              </a:rPr>
              <a:t>If samples should be bootstrapped with replacement.</a:t>
            </a:r>
          </a:p>
          <a:p>
            <a:pPr>
              <a:lnSpc>
                <a:spcPct val="95000"/>
              </a:lnSpc>
            </a:pPr>
            <a:endParaRPr lang="en-GB" sz="1600" dirty="0">
              <a:latin typeface="+mn-lt"/>
            </a:endParaRPr>
          </a:p>
        </p:txBody>
      </p:sp>
      <p:sp>
        <p:nvSpPr>
          <p:cNvPr id="8" name="Rectangle 7">
            <a:extLst>
              <a:ext uri="{FF2B5EF4-FFF2-40B4-BE49-F238E27FC236}">
                <a16:creationId xmlns:a16="http://schemas.microsoft.com/office/drawing/2014/main" id="{597DEC81-FBA9-6A4F-8C9E-68A80B1753B2}"/>
              </a:ext>
            </a:extLst>
          </p:cNvPr>
          <p:cNvSpPr/>
          <p:nvPr/>
        </p:nvSpPr>
        <p:spPr>
          <a:xfrm>
            <a:off x="1429122" y="1946326"/>
            <a:ext cx="9152075" cy="2215991"/>
          </a:xfrm>
          <a:prstGeom prst="rect">
            <a:avLst/>
          </a:prstGeom>
          <a:solidFill>
            <a:schemeClr val="bg1">
              <a:lumMod val="95000"/>
            </a:schemeClr>
          </a:solidFill>
          <a:ln>
            <a:solidFill>
              <a:schemeClr val="tx1"/>
            </a:solidFill>
          </a:ln>
        </p:spPr>
        <p:txBody>
          <a:bodyPr wrap="square">
            <a:spAutoFit/>
          </a:bodyPr>
          <a:lstStyle/>
          <a:p>
            <a:pPr algn="ctr">
              <a:lnSpc>
                <a:spcPct val="100000"/>
              </a:lnSpc>
            </a:pPr>
            <a:r>
              <a:rPr lang="en-GB" sz="2400" b="1" dirty="0">
                <a:latin typeface="AU Passata" panose="020B0503030502030804" pitchFamily="34" charset="77"/>
                <a:cs typeface="Courier New" panose="02070309020205020404" pitchFamily="49" charset="0"/>
              </a:rPr>
              <a:t>Basic implementation via the </a:t>
            </a:r>
            <a:r>
              <a:rPr lang="en-GB" sz="2400" dirty="0" err="1">
                <a:latin typeface="Courier New" panose="02070309020205020404" pitchFamily="49" charset="0"/>
                <a:cs typeface="Courier New" panose="02070309020205020404" pitchFamily="49" charset="0"/>
              </a:rPr>
              <a:t>randomForest</a:t>
            </a:r>
            <a:r>
              <a:rPr lang="en-GB" sz="2400" b="1" dirty="0">
                <a:latin typeface="AU Passata" panose="020B0503030502030804" pitchFamily="34" charset="77"/>
                <a:cs typeface="Courier New" panose="02070309020205020404" pitchFamily="49" charset="0"/>
              </a:rPr>
              <a:t> package</a:t>
            </a:r>
          </a:p>
          <a:p>
            <a:pPr algn="ctr">
              <a:lnSpc>
                <a:spcPct val="100000"/>
              </a:lnSpc>
            </a:pPr>
            <a:endParaRPr lang="en-GB" sz="2400" b="1" dirty="0">
              <a:latin typeface="AU Passata" panose="020B0503030502030804" pitchFamily="34" charset="77"/>
              <a:cs typeface="Courier New" panose="02070309020205020404" pitchFamily="49" charset="0"/>
            </a:endParaRPr>
          </a:p>
          <a:p>
            <a:pPr>
              <a:lnSpc>
                <a:spcPct val="100000"/>
              </a:lnSpc>
            </a:pPr>
            <a:r>
              <a:rPr lang="en-GB" sz="1800" dirty="0" err="1">
                <a:solidFill>
                  <a:srgbClr val="060087"/>
                </a:solidFill>
                <a:latin typeface="Courier New" panose="02070309020205020404" pitchFamily="49" charset="0"/>
                <a:cs typeface="Courier New" panose="02070309020205020404" pitchFamily="49" charset="0"/>
              </a:rPr>
              <a:t>randomForest</a:t>
            </a:r>
            <a:r>
              <a:rPr lang="en-GB" sz="1800" dirty="0">
                <a:solidFill>
                  <a:srgbClr val="060087"/>
                </a:solidFill>
                <a:latin typeface="Courier New" panose="02070309020205020404" pitchFamily="49" charset="0"/>
                <a:cs typeface="Courier New" panose="02070309020205020404" pitchFamily="49" charset="0"/>
              </a:rPr>
              <a:t>(</a:t>
            </a:r>
            <a:r>
              <a:rPr lang="en-GB" sz="1800" dirty="0">
                <a:solidFill>
                  <a:srgbClr val="000000"/>
                </a:solidFill>
                <a:latin typeface="Courier New" panose="02070309020205020404" pitchFamily="49" charset="0"/>
                <a:cs typeface="Courier New" panose="02070309020205020404" pitchFamily="49" charset="0"/>
              </a:rPr>
              <a:t>formula</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a:t>a formula describing the model.</a:t>
            </a:r>
          </a:p>
          <a:p>
            <a:pPr>
              <a:lnSpc>
                <a:spcPct val="100000"/>
              </a:lnSpc>
            </a:pPr>
            <a:r>
              <a:rPr lang="en-GB" sz="1800" dirty="0">
                <a:solidFill>
                  <a:srgbClr val="000000"/>
                </a:solidFill>
                <a:latin typeface="Courier New" panose="02070309020205020404" pitchFamily="49" charset="0"/>
                <a:cs typeface="Courier New" panose="02070309020205020404" pitchFamily="49" charset="0"/>
              </a:rPr>
              <a:t>		data</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a:t>Data frame with all the data.</a:t>
            </a:r>
          </a:p>
          <a:p>
            <a:pPr>
              <a:lnSpc>
                <a:spcPct val="100000"/>
              </a:lnSpc>
            </a:pPr>
            <a:r>
              <a:rPr lang="en-GB" sz="1800" dirty="0">
                <a:solidFill>
                  <a:srgbClr val="000000"/>
                </a:solidFill>
                <a:latin typeface="Courier New" panose="02070309020205020404" pitchFamily="49" charset="0"/>
                <a:cs typeface="Courier New" panose="02070309020205020404" pitchFamily="49" charset="0"/>
              </a:rPr>
              <a:t>         	</a:t>
            </a:r>
            <a:r>
              <a:rPr lang="en-GB" sz="1800" dirty="0" err="1">
                <a:solidFill>
                  <a:srgbClr val="000000"/>
                </a:solidFill>
                <a:latin typeface="Courier New" panose="02070309020205020404" pitchFamily="49" charset="0"/>
                <a:cs typeface="Courier New" panose="02070309020205020404" pitchFamily="49" charset="0"/>
              </a:rPr>
              <a:t>ntree</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a:t>Number of random trees to generate.</a:t>
            </a:r>
          </a:p>
          <a:p>
            <a:pPr>
              <a:lnSpc>
                <a:spcPct val="100000"/>
              </a:lnSpc>
            </a:pPr>
            <a:r>
              <a:rPr lang="en-GB" sz="1800" dirty="0">
                <a:solidFill>
                  <a:srgbClr val="000000"/>
                </a:solidFill>
                <a:latin typeface="Courier New" panose="02070309020205020404" pitchFamily="49" charset="0"/>
                <a:cs typeface="Courier New" panose="02070309020205020404" pitchFamily="49" charset="0"/>
              </a:rPr>
              <a:t>         	</a:t>
            </a:r>
            <a:r>
              <a:rPr lang="en-GB" sz="1800" dirty="0" err="1">
                <a:solidFill>
                  <a:srgbClr val="000000"/>
                </a:solidFill>
                <a:latin typeface="Courier New" panose="02070309020205020404" pitchFamily="49" charset="0"/>
                <a:cs typeface="Courier New" panose="02070309020205020404" pitchFamily="49" charset="0"/>
              </a:rPr>
              <a:t>mtry</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a:t>Number of predictors used in each tree .</a:t>
            </a:r>
            <a:endParaRPr lang="en-GB" sz="1800" dirty="0">
              <a:solidFill>
                <a:srgbClr val="060087"/>
              </a:solidFill>
              <a:latin typeface="Courier New" panose="02070309020205020404" pitchFamily="49" charset="0"/>
              <a:cs typeface="Courier New" panose="02070309020205020404" pitchFamily="49" charset="0"/>
            </a:endParaRPr>
          </a:p>
          <a:p>
            <a:pPr>
              <a:lnSpc>
                <a:spcPct val="100000"/>
              </a:lnSpc>
            </a:pPr>
            <a:r>
              <a:rPr lang="en-GB" sz="1800" dirty="0">
                <a:solidFill>
                  <a:srgbClr val="000000"/>
                </a:solidFill>
                <a:latin typeface="Courier New" panose="02070309020205020404" pitchFamily="49" charset="0"/>
                <a:cs typeface="Courier New" panose="02070309020205020404" pitchFamily="49" charset="0"/>
              </a:rPr>
              <a:t>        	importance)</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a:sym typeface="Wingdings" pitchFamily="2" charset="2"/>
              </a:rPr>
              <a:t>Assess the predictors importance.</a:t>
            </a:r>
            <a:endParaRPr lang="en-GB" sz="1800" dirty="0"/>
          </a:p>
        </p:txBody>
      </p:sp>
    </p:spTree>
    <p:extLst>
      <p:ext uri="{BB962C8B-B14F-4D97-AF65-F5344CB8AC3E}">
        <p14:creationId xmlns:p14="http://schemas.microsoft.com/office/powerpoint/2010/main" val="2729034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E0F9DBBC-6E1E-7E43-99CC-23C57BF77D3F}"/>
              </a:ext>
            </a:extLst>
          </p:cNvPr>
          <p:cNvSpPr/>
          <p:nvPr/>
        </p:nvSpPr>
        <p:spPr bwMode="auto">
          <a:xfrm>
            <a:off x="985838" y="3175449"/>
            <a:ext cx="2265362" cy="466000"/>
          </a:xfrm>
          <a:prstGeom prst="roundRect">
            <a:avLst/>
          </a:prstGeom>
          <a:solidFill>
            <a:schemeClr val="bg1">
              <a:lumMod val="95000"/>
            </a:schemeClr>
          </a:solidFill>
          <a:ln w="1778"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8" name="Elbow Connector 7">
            <a:extLst>
              <a:ext uri="{FF2B5EF4-FFF2-40B4-BE49-F238E27FC236}">
                <a16:creationId xmlns:a16="http://schemas.microsoft.com/office/drawing/2014/main" id="{2B5EF6D7-C01A-A445-AD9E-5F0AAEEBD47F}"/>
              </a:ext>
            </a:extLst>
          </p:cNvPr>
          <p:cNvCxnSpPr>
            <a:cxnSpLocks/>
            <a:stCxn id="7" idx="2"/>
            <a:endCxn id="6" idx="1"/>
          </p:cNvCxnSpPr>
          <p:nvPr/>
        </p:nvCxnSpPr>
        <p:spPr bwMode="auto">
          <a:xfrm rot="16200000" flipH="1">
            <a:off x="2844952" y="2915015"/>
            <a:ext cx="1116729" cy="2569595"/>
          </a:xfrm>
          <a:prstGeom prst="bentConnector2">
            <a:avLst/>
          </a:prstGeom>
          <a:solidFill>
            <a:schemeClr val="accent2"/>
          </a:solidFill>
          <a:ln w="38100" cap="flat" cmpd="sng" algn="ctr">
            <a:solidFill>
              <a:schemeClr val="tx1"/>
            </a:solidFill>
            <a:prstDash val="solid"/>
            <a:round/>
            <a:headEnd type="none" w="med" len="med"/>
            <a:tailEnd type="triangle"/>
          </a:ln>
          <a:effectLst/>
        </p:spPr>
      </p:cxnSp>
      <p:sp>
        <p:nvSpPr>
          <p:cNvPr id="2" name="Title 1">
            <a:extLst>
              <a:ext uri="{FF2B5EF4-FFF2-40B4-BE49-F238E27FC236}">
                <a16:creationId xmlns:a16="http://schemas.microsoft.com/office/drawing/2014/main" id="{7BD5BB86-1152-8148-8B3F-8D4A0B7602D7}"/>
              </a:ext>
            </a:extLst>
          </p:cNvPr>
          <p:cNvSpPr>
            <a:spLocks noGrp="1"/>
          </p:cNvSpPr>
          <p:nvPr>
            <p:ph type="title"/>
          </p:nvPr>
        </p:nvSpPr>
        <p:spPr/>
        <p:txBody>
          <a:bodyPr/>
          <a:lstStyle/>
          <a:p>
            <a:r>
              <a:rPr lang="en-US" dirty="0"/>
              <a:t>Random Forests – importance</a:t>
            </a:r>
          </a:p>
        </p:txBody>
      </p:sp>
      <p:sp>
        <p:nvSpPr>
          <p:cNvPr id="3" name="Content Placeholder 2">
            <a:extLst>
              <a:ext uri="{FF2B5EF4-FFF2-40B4-BE49-F238E27FC236}">
                <a16:creationId xmlns:a16="http://schemas.microsoft.com/office/drawing/2014/main" id="{37F49185-58BC-B546-932F-A55885E196E5}"/>
              </a:ext>
            </a:extLst>
          </p:cNvPr>
          <p:cNvSpPr>
            <a:spLocks noGrp="1"/>
          </p:cNvSpPr>
          <p:nvPr>
            <p:ph idx="1"/>
          </p:nvPr>
        </p:nvSpPr>
        <p:spPr>
          <a:xfrm>
            <a:off x="1101952" y="1376197"/>
            <a:ext cx="10220325" cy="4521366"/>
          </a:xfrm>
        </p:spPr>
        <p:txBody>
          <a:bodyPr/>
          <a:lstStyle/>
          <a:p>
            <a:r>
              <a:rPr lang="en-US" sz="2800" dirty="0"/>
              <a:t>Implemented via the </a:t>
            </a:r>
            <a:r>
              <a:rPr lang="en-US" sz="2800" dirty="0" err="1">
                <a:latin typeface="Courier New" panose="02070309020205020404" pitchFamily="49" charset="0"/>
                <a:cs typeface="Courier New" panose="02070309020205020404" pitchFamily="49" charset="0"/>
              </a:rPr>
              <a:t>randomForest</a:t>
            </a:r>
            <a:r>
              <a:rPr lang="en-US" sz="2800" dirty="0"/>
              <a:t> package</a:t>
            </a:r>
          </a:p>
          <a:p>
            <a:pPr>
              <a:lnSpc>
                <a:spcPct val="100000"/>
              </a:lnSpc>
            </a:pPr>
            <a:r>
              <a:rPr lang="en-US" sz="1800" dirty="0">
                <a:solidFill>
                  <a:srgbClr val="061699"/>
                </a:solidFill>
                <a:latin typeface="Courier New" panose="02070309020205020404" pitchFamily="49" charset="0"/>
              </a:rPr>
              <a:t>library(</a:t>
            </a:r>
            <a:r>
              <a:rPr lang="en-US" sz="1800" dirty="0" err="1">
                <a:solidFill>
                  <a:srgbClr val="000000"/>
                </a:solidFill>
                <a:latin typeface="Courier New" panose="02070309020205020404" pitchFamily="49" charset="0"/>
              </a:rPr>
              <a:t>randomForest</a:t>
            </a:r>
            <a:r>
              <a:rPr lang="en-US" sz="1800" dirty="0">
                <a:solidFill>
                  <a:srgbClr val="061699"/>
                </a:solidFill>
                <a:latin typeface="Courier New" panose="02070309020205020404" pitchFamily="49" charset="0"/>
              </a:rPr>
              <a:t>)</a:t>
            </a:r>
            <a:endParaRPr lang="en-US" sz="1800" dirty="0">
              <a:solidFill>
                <a:srgbClr val="000000"/>
              </a:solidFill>
              <a:latin typeface="Courier New" panose="02070309020205020404" pitchFamily="49" charset="0"/>
            </a:endParaRPr>
          </a:p>
          <a:p>
            <a:pPr>
              <a:lnSpc>
                <a:spcPct val="100000"/>
              </a:lnSpc>
            </a:pPr>
            <a:r>
              <a:rPr lang="en-US" sz="1800" dirty="0">
                <a:solidFill>
                  <a:srgbClr val="000000"/>
                </a:solidFill>
                <a:latin typeface="Courier New" panose="02070309020205020404" pitchFamily="49" charset="0"/>
              </a:rPr>
              <a:t>fit</a:t>
            </a:r>
            <a:r>
              <a:rPr lang="en-US" sz="1800" dirty="0">
                <a:solidFill>
                  <a:srgbClr val="061699"/>
                </a:solidFill>
                <a:latin typeface="Courier New" panose="02070309020205020404" pitchFamily="49" charset="0"/>
              </a:rPr>
              <a:t> &lt;- </a:t>
            </a:r>
            <a:r>
              <a:rPr lang="en-US" sz="1800" dirty="0" err="1">
                <a:solidFill>
                  <a:srgbClr val="061699"/>
                </a:solidFill>
                <a:latin typeface="Courier New" panose="02070309020205020404" pitchFamily="49" charset="0"/>
              </a:rPr>
              <a:t>randomForest</a:t>
            </a:r>
            <a:r>
              <a:rPr lang="en-US" sz="1800" dirty="0">
                <a:solidFill>
                  <a:srgbClr val="061699"/>
                </a:solidFill>
                <a:latin typeface="Courier New" panose="02070309020205020404" pitchFamily="49" charset="0"/>
              </a:rPr>
              <a:t>(</a:t>
            </a:r>
            <a:r>
              <a:rPr lang="en-US" sz="1800" dirty="0">
                <a:solidFill>
                  <a:srgbClr val="000000"/>
                </a:solidFill>
                <a:latin typeface="Courier New" panose="02070309020205020404" pitchFamily="49" charset="0"/>
              </a:rPr>
              <a:t>Mileage</a:t>
            </a:r>
            <a:r>
              <a:rPr lang="en-US" sz="1800" dirty="0">
                <a:solidFill>
                  <a:srgbClr val="061699"/>
                </a:solidFill>
                <a:latin typeface="Courier New" panose="02070309020205020404" pitchFamily="49" charset="0"/>
              </a:rPr>
              <a:t>~</a:t>
            </a:r>
            <a:r>
              <a:rPr lang="en-US" sz="1800" dirty="0">
                <a:solidFill>
                  <a:srgbClr val="000000"/>
                </a:solidFill>
                <a:latin typeface="Courier New" panose="02070309020205020404" pitchFamily="49" charset="0"/>
              </a:rPr>
              <a:t>.</a:t>
            </a:r>
            <a:r>
              <a:rPr lang="en-US" sz="1800" dirty="0">
                <a:solidFill>
                  <a:srgbClr val="061699"/>
                </a:solidFill>
                <a:latin typeface="Courier New" panose="02070309020205020404" pitchFamily="49" charset="0"/>
              </a:rPr>
              <a:t>,</a:t>
            </a:r>
          </a:p>
          <a:p>
            <a:pPr>
              <a:lnSpc>
                <a:spcPct val="100000"/>
              </a:lnSpc>
            </a:pPr>
            <a:r>
              <a:rPr lang="en-US" sz="1800" dirty="0">
                <a:solidFill>
                  <a:srgbClr val="061699"/>
                </a:solidFill>
                <a:latin typeface="Courier New" panose="02070309020205020404" pitchFamily="49" charset="0"/>
              </a:rPr>
              <a:t>         </a:t>
            </a:r>
            <a:r>
              <a:rPr lang="en-US" sz="1800" dirty="0">
                <a:solidFill>
                  <a:srgbClr val="000000"/>
                </a:solidFill>
                <a:latin typeface="Courier New" panose="02070309020205020404" pitchFamily="49" charset="0"/>
              </a:rPr>
              <a:t>data</a:t>
            </a:r>
            <a:r>
              <a:rPr lang="en-US" sz="1800" dirty="0">
                <a:solidFill>
                  <a:srgbClr val="061699"/>
                </a:solidFill>
                <a:latin typeface="Courier New" panose="02070309020205020404" pitchFamily="49" charset="0"/>
              </a:rPr>
              <a:t>= </a:t>
            </a:r>
            <a:r>
              <a:rPr lang="en-US" sz="1800" dirty="0" err="1">
                <a:solidFill>
                  <a:srgbClr val="061699"/>
                </a:solidFill>
                <a:latin typeface="Courier New" panose="02070309020205020404" pitchFamily="49" charset="0"/>
              </a:rPr>
              <a:t>na.omit</a:t>
            </a:r>
            <a:r>
              <a:rPr lang="en-US" sz="1800" dirty="0">
                <a:solidFill>
                  <a:srgbClr val="061699"/>
                </a:solidFill>
                <a:latin typeface="Courier New" panose="02070309020205020404" pitchFamily="49" charset="0"/>
              </a:rPr>
              <a:t>(</a:t>
            </a:r>
            <a:r>
              <a:rPr lang="en-US" sz="1800" dirty="0" err="1">
                <a:solidFill>
                  <a:srgbClr val="000000"/>
                </a:solidFill>
                <a:latin typeface="Courier New" panose="02070309020205020404" pitchFamily="49" charset="0"/>
              </a:rPr>
              <a:t>cu.summary</a:t>
            </a:r>
            <a:r>
              <a:rPr lang="en-US" sz="1800" dirty="0">
                <a:solidFill>
                  <a:srgbClr val="061699"/>
                </a:solidFill>
                <a:latin typeface="Courier New" panose="02070309020205020404" pitchFamily="49" charset="0"/>
              </a:rPr>
              <a:t>),</a:t>
            </a:r>
          </a:p>
          <a:p>
            <a:pPr>
              <a:lnSpc>
                <a:spcPct val="100000"/>
              </a:lnSpc>
            </a:pPr>
            <a:r>
              <a:rPr lang="en-US" sz="1800" dirty="0">
                <a:solidFill>
                  <a:srgbClr val="061699"/>
                </a:solidFill>
                <a:latin typeface="Courier New" panose="02070309020205020404" pitchFamily="49" charset="0"/>
              </a:rPr>
              <a:t>         </a:t>
            </a:r>
            <a:r>
              <a:rPr lang="en-US" sz="1800" dirty="0">
                <a:solidFill>
                  <a:srgbClr val="000000"/>
                </a:solidFill>
                <a:latin typeface="Courier New" panose="02070309020205020404" pitchFamily="49" charset="0"/>
              </a:rPr>
              <a:t>importance</a:t>
            </a:r>
            <a:r>
              <a:rPr lang="en-US" sz="1800" dirty="0">
                <a:solidFill>
                  <a:srgbClr val="061699"/>
                </a:solidFill>
                <a:latin typeface="Courier New" panose="02070309020205020404" pitchFamily="49" charset="0"/>
              </a:rPr>
              <a:t>=</a:t>
            </a:r>
            <a:r>
              <a:rPr lang="en-US" sz="1800" dirty="0">
                <a:solidFill>
                  <a:srgbClr val="C38809"/>
                </a:solidFill>
                <a:latin typeface="Courier New" panose="02070309020205020404" pitchFamily="49" charset="0"/>
              </a:rPr>
              <a:t>TRUE</a:t>
            </a:r>
            <a:r>
              <a:rPr lang="en-US" sz="1800" dirty="0">
                <a:solidFill>
                  <a:srgbClr val="061699"/>
                </a:solidFill>
                <a:latin typeface="Courier New" panose="02070309020205020404" pitchFamily="49" charset="0"/>
              </a:rPr>
              <a:t>)</a:t>
            </a:r>
            <a:endParaRPr lang="en-US" sz="1800" dirty="0">
              <a:solidFill>
                <a:srgbClr val="000000"/>
              </a:solidFill>
              <a:latin typeface="Courier New" panose="02070309020205020404" pitchFamily="49" charset="0"/>
            </a:endParaRPr>
          </a:p>
          <a:p>
            <a:pPr>
              <a:lnSpc>
                <a:spcPct val="100000"/>
              </a:lnSpc>
            </a:pPr>
            <a:r>
              <a:rPr lang="en-US" sz="1800" dirty="0">
                <a:solidFill>
                  <a:srgbClr val="061699"/>
                </a:solidFill>
                <a:latin typeface="Courier New" panose="02070309020205020404" pitchFamily="49" charset="0"/>
              </a:rPr>
              <a:t>importance(</a:t>
            </a:r>
            <a:r>
              <a:rPr lang="en-US" sz="1800" dirty="0">
                <a:solidFill>
                  <a:srgbClr val="000000"/>
                </a:solidFill>
                <a:latin typeface="Courier New" panose="02070309020205020404" pitchFamily="49" charset="0"/>
              </a:rPr>
              <a:t>fit</a:t>
            </a:r>
            <a:r>
              <a:rPr lang="en-US" sz="1800" dirty="0">
                <a:solidFill>
                  <a:srgbClr val="061699"/>
                </a:solidFill>
                <a:latin typeface="Courier New" panose="02070309020205020404" pitchFamily="49" charset="0"/>
              </a:rPr>
              <a:t>) </a:t>
            </a:r>
            <a:r>
              <a:rPr lang="en-US" sz="1800" dirty="0">
                <a:solidFill>
                  <a:srgbClr val="504F4F"/>
                </a:solidFill>
                <a:latin typeface="Courier New" panose="02070309020205020404" pitchFamily="49" charset="0"/>
              </a:rPr>
              <a:t># importance of each predictor</a:t>
            </a:r>
          </a:p>
          <a:p>
            <a:endParaRPr lang="en-US" sz="1800" dirty="0"/>
          </a:p>
          <a:p>
            <a:endParaRPr lang="en-US" sz="1800" dirty="0"/>
          </a:p>
          <a:p>
            <a:endParaRPr lang="en-US" dirty="0"/>
          </a:p>
        </p:txBody>
      </p:sp>
      <p:sp>
        <p:nvSpPr>
          <p:cNvPr id="4" name="Date Placeholder 3">
            <a:extLst>
              <a:ext uri="{FF2B5EF4-FFF2-40B4-BE49-F238E27FC236}">
                <a16:creationId xmlns:a16="http://schemas.microsoft.com/office/drawing/2014/main" id="{F874DBB3-189B-3E49-81A9-CBD79FF23EE2}"/>
              </a:ext>
            </a:extLst>
          </p:cNvPr>
          <p:cNvSpPr>
            <a:spLocks noGrp="1"/>
          </p:cNvSpPr>
          <p:nvPr>
            <p:ph type="dt" sz="half" idx="10"/>
          </p:nvPr>
        </p:nvSpPr>
        <p:spPr/>
        <p:txBody>
          <a:bodyPr/>
          <a:lstStyle/>
          <a:p>
            <a:fld id="{B9FAE373-F8BC-B440-A8FF-BAC15C9682F5}" type="datetime1">
              <a:rPr lang="en-GB" smtClean="0"/>
              <a:t>08/11/2022</a:t>
            </a:fld>
            <a:r>
              <a:rPr lang="en-GB"/>
              <a:t>27/08/2018</a:t>
            </a:r>
            <a:endParaRPr lang="en-GB" dirty="0"/>
          </a:p>
        </p:txBody>
      </p:sp>
      <p:sp>
        <p:nvSpPr>
          <p:cNvPr id="6" name="Rectangle 5">
            <a:extLst>
              <a:ext uri="{FF2B5EF4-FFF2-40B4-BE49-F238E27FC236}">
                <a16:creationId xmlns:a16="http://schemas.microsoft.com/office/drawing/2014/main" id="{56C4710E-64D0-2A4B-B4EA-C2063929D5AA}"/>
              </a:ext>
            </a:extLst>
          </p:cNvPr>
          <p:cNvSpPr/>
          <p:nvPr/>
        </p:nvSpPr>
        <p:spPr>
          <a:xfrm>
            <a:off x="4688114" y="4019514"/>
            <a:ext cx="6092825" cy="1477328"/>
          </a:xfrm>
          <a:prstGeom prst="rect">
            <a:avLst/>
          </a:prstGeom>
          <a:solidFill>
            <a:schemeClr val="bg1">
              <a:lumMod val="95000"/>
            </a:schemeClr>
          </a:solidFill>
          <a:ln>
            <a:solidFill>
              <a:schemeClr val="tx1"/>
            </a:solidFill>
          </a:ln>
        </p:spPr>
        <p:txBody>
          <a:bodyPr>
            <a:spAutoFit/>
          </a:bodyPr>
          <a:lstStyle/>
          <a:p>
            <a:pPr>
              <a:lnSpc>
                <a:spcPct val="100000"/>
              </a:lnSpc>
            </a:pPr>
            <a:r>
              <a:rPr lang="en-US" sz="1800" dirty="0">
                <a:solidFill>
                  <a:srgbClr val="061699"/>
                </a:solidFill>
                <a:latin typeface="Courier New" panose="02070309020205020404" pitchFamily="49" charset="0"/>
              </a:rPr>
              <a:t>              %</a:t>
            </a:r>
            <a:r>
              <a:rPr lang="en-US" sz="1800" dirty="0" err="1">
                <a:solidFill>
                  <a:srgbClr val="000000"/>
                </a:solidFill>
                <a:latin typeface="Courier New" panose="02070309020205020404" pitchFamily="49" charset="0"/>
              </a:rPr>
              <a:t>IncMSE</a:t>
            </a:r>
            <a:r>
              <a:rPr lang="en-US" sz="1800" dirty="0">
                <a:solidFill>
                  <a:srgbClr val="061699"/>
                </a:solidFill>
                <a:latin typeface="Courier New" panose="02070309020205020404" pitchFamily="49" charset="0"/>
              </a:rPr>
              <a:t> </a:t>
            </a:r>
            <a:r>
              <a:rPr lang="en-US" sz="1800" dirty="0" err="1">
                <a:solidFill>
                  <a:srgbClr val="000000"/>
                </a:solidFill>
                <a:latin typeface="Courier New" panose="02070309020205020404" pitchFamily="49" charset="0"/>
              </a:rPr>
              <a:t>IncNodePurity</a:t>
            </a:r>
            <a:endParaRPr lang="en-US" sz="1800" dirty="0">
              <a:solidFill>
                <a:srgbClr val="000000"/>
              </a:solidFill>
              <a:latin typeface="Courier New" panose="02070309020205020404" pitchFamily="49" charset="0"/>
            </a:endParaRPr>
          </a:p>
          <a:p>
            <a:pPr>
              <a:lnSpc>
                <a:spcPct val="100000"/>
              </a:lnSpc>
            </a:pPr>
            <a:r>
              <a:rPr lang="en-US" sz="1800" dirty="0">
                <a:solidFill>
                  <a:srgbClr val="000000"/>
                </a:solidFill>
                <a:latin typeface="Courier New" panose="02070309020205020404" pitchFamily="49" charset="0"/>
              </a:rPr>
              <a:t>Price</a:t>
            </a:r>
            <a:r>
              <a:rPr lang="en-US" sz="1800" dirty="0">
                <a:solidFill>
                  <a:srgbClr val="061699"/>
                </a:solidFill>
                <a:latin typeface="Courier New" panose="02070309020205020404" pitchFamily="49" charset="0"/>
              </a:rPr>
              <a:t>       </a:t>
            </a:r>
            <a:r>
              <a:rPr lang="en-US" sz="1800" dirty="0">
                <a:solidFill>
                  <a:srgbClr val="055218"/>
                </a:solidFill>
                <a:latin typeface="Courier New" panose="02070309020205020404" pitchFamily="49" charset="0"/>
              </a:rPr>
              <a:t>20.179096</a:t>
            </a:r>
            <a:r>
              <a:rPr lang="en-US" sz="1800" dirty="0">
                <a:solidFill>
                  <a:srgbClr val="061699"/>
                </a:solidFill>
                <a:latin typeface="Courier New" panose="02070309020205020404" pitchFamily="49" charset="0"/>
              </a:rPr>
              <a:t>     </a:t>
            </a:r>
            <a:r>
              <a:rPr lang="en-US" sz="1800" dirty="0">
                <a:solidFill>
                  <a:srgbClr val="055218"/>
                </a:solidFill>
                <a:latin typeface="Courier New" panose="02070309020205020404" pitchFamily="49" charset="0"/>
              </a:rPr>
              <a:t>411.07061</a:t>
            </a:r>
          </a:p>
          <a:p>
            <a:pPr>
              <a:lnSpc>
                <a:spcPct val="100000"/>
              </a:lnSpc>
            </a:pPr>
            <a:r>
              <a:rPr lang="en-US" sz="1800" dirty="0">
                <a:solidFill>
                  <a:srgbClr val="000000"/>
                </a:solidFill>
                <a:latin typeface="Courier New" panose="02070309020205020404" pitchFamily="49" charset="0"/>
              </a:rPr>
              <a:t>Country</a:t>
            </a:r>
            <a:r>
              <a:rPr lang="en-US" sz="1800" dirty="0">
                <a:solidFill>
                  <a:srgbClr val="061699"/>
                </a:solidFill>
                <a:latin typeface="Courier New" panose="02070309020205020404" pitchFamily="49" charset="0"/>
              </a:rPr>
              <a:t>      </a:t>
            </a:r>
            <a:r>
              <a:rPr lang="en-US" sz="1800" dirty="0">
                <a:solidFill>
                  <a:srgbClr val="055218"/>
                </a:solidFill>
                <a:latin typeface="Courier New" panose="02070309020205020404" pitchFamily="49" charset="0"/>
              </a:rPr>
              <a:t>3.750334</a:t>
            </a:r>
            <a:r>
              <a:rPr lang="en-US" sz="1800" dirty="0">
                <a:solidFill>
                  <a:srgbClr val="061699"/>
                </a:solidFill>
                <a:latin typeface="Courier New" panose="02070309020205020404" pitchFamily="49" charset="0"/>
              </a:rPr>
              <a:t>     </a:t>
            </a:r>
            <a:r>
              <a:rPr lang="en-US" sz="1800" dirty="0">
                <a:solidFill>
                  <a:srgbClr val="055218"/>
                </a:solidFill>
                <a:latin typeface="Courier New" panose="02070309020205020404" pitchFamily="49" charset="0"/>
              </a:rPr>
              <a:t>109.71086</a:t>
            </a:r>
          </a:p>
          <a:p>
            <a:pPr>
              <a:lnSpc>
                <a:spcPct val="100000"/>
              </a:lnSpc>
            </a:pPr>
            <a:r>
              <a:rPr lang="en-US" sz="1800" dirty="0">
                <a:solidFill>
                  <a:srgbClr val="000000"/>
                </a:solidFill>
                <a:latin typeface="Courier New" panose="02070309020205020404" pitchFamily="49" charset="0"/>
              </a:rPr>
              <a:t>Reliability</a:t>
            </a:r>
            <a:r>
              <a:rPr lang="en-US" sz="1800" dirty="0">
                <a:solidFill>
                  <a:srgbClr val="061699"/>
                </a:solidFill>
                <a:latin typeface="Courier New" panose="02070309020205020404" pitchFamily="49" charset="0"/>
              </a:rPr>
              <a:t>  </a:t>
            </a:r>
            <a:r>
              <a:rPr lang="en-US" sz="1800" dirty="0">
                <a:solidFill>
                  <a:srgbClr val="055218"/>
                </a:solidFill>
                <a:latin typeface="Courier New" panose="02070309020205020404" pitchFamily="49" charset="0"/>
              </a:rPr>
              <a:t>4.076656</a:t>
            </a:r>
            <a:r>
              <a:rPr lang="en-US" sz="1800" dirty="0">
                <a:solidFill>
                  <a:srgbClr val="061699"/>
                </a:solidFill>
                <a:latin typeface="Courier New" panose="02070309020205020404" pitchFamily="49" charset="0"/>
              </a:rPr>
              <a:t>      </a:t>
            </a:r>
            <a:r>
              <a:rPr lang="en-US" sz="1800" dirty="0">
                <a:solidFill>
                  <a:srgbClr val="055218"/>
                </a:solidFill>
                <a:latin typeface="Courier New" panose="02070309020205020404" pitchFamily="49" charset="0"/>
              </a:rPr>
              <a:t>93.61005</a:t>
            </a:r>
          </a:p>
          <a:p>
            <a:pPr>
              <a:lnSpc>
                <a:spcPct val="100000"/>
              </a:lnSpc>
            </a:pPr>
            <a:r>
              <a:rPr lang="en-US" sz="1800" dirty="0">
                <a:solidFill>
                  <a:srgbClr val="000000"/>
                </a:solidFill>
                <a:latin typeface="Courier New" panose="02070309020205020404" pitchFamily="49" charset="0"/>
              </a:rPr>
              <a:t>Type</a:t>
            </a:r>
            <a:r>
              <a:rPr lang="en-US" sz="1800" dirty="0">
                <a:solidFill>
                  <a:srgbClr val="061699"/>
                </a:solidFill>
                <a:latin typeface="Courier New" panose="02070309020205020404" pitchFamily="49" charset="0"/>
              </a:rPr>
              <a:t>        </a:t>
            </a:r>
            <a:r>
              <a:rPr lang="en-US" sz="1800" dirty="0">
                <a:solidFill>
                  <a:srgbClr val="055218"/>
                </a:solidFill>
                <a:latin typeface="Courier New" panose="02070309020205020404" pitchFamily="49" charset="0"/>
              </a:rPr>
              <a:t>16.732901</a:t>
            </a:r>
            <a:r>
              <a:rPr lang="en-US" sz="1800" dirty="0">
                <a:solidFill>
                  <a:srgbClr val="061699"/>
                </a:solidFill>
                <a:latin typeface="Courier New" panose="02070309020205020404" pitchFamily="49" charset="0"/>
              </a:rPr>
              <a:t>     </a:t>
            </a:r>
            <a:r>
              <a:rPr lang="en-US" sz="1800" dirty="0">
                <a:solidFill>
                  <a:srgbClr val="055218"/>
                </a:solidFill>
                <a:latin typeface="Courier New" panose="02070309020205020404" pitchFamily="49" charset="0"/>
              </a:rPr>
              <a:t>299.68206</a:t>
            </a:r>
            <a:endParaRPr lang="en-US" sz="1800" dirty="0">
              <a:solidFill>
                <a:srgbClr val="055218"/>
              </a:solidFill>
              <a:effectLst/>
              <a:latin typeface="Courier New" panose="02070309020205020404" pitchFamily="49" charset="0"/>
            </a:endParaRPr>
          </a:p>
        </p:txBody>
      </p:sp>
    </p:spTree>
    <p:extLst>
      <p:ext uri="{BB962C8B-B14F-4D97-AF65-F5344CB8AC3E}">
        <p14:creationId xmlns:p14="http://schemas.microsoft.com/office/powerpoint/2010/main" val="3784933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DC7B-B6D7-FC45-B618-7487688F8FC1}"/>
              </a:ext>
            </a:extLst>
          </p:cNvPr>
          <p:cNvSpPr>
            <a:spLocks noGrp="1"/>
          </p:cNvSpPr>
          <p:nvPr>
            <p:ph type="title"/>
          </p:nvPr>
        </p:nvSpPr>
        <p:spPr/>
        <p:txBody>
          <a:bodyPr/>
          <a:lstStyle/>
          <a:p>
            <a:r>
              <a:rPr lang="en-US" dirty="0"/>
              <a:t>Random Forests – importance</a:t>
            </a:r>
          </a:p>
        </p:txBody>
      </p:sp>
      <p:sp>
        <p:nvSpPr>
          <p:cNvPr id="4" name="Date Placeholder 3">
            <a:extLst>
              <a:ext uri="{FF2B5EF4-FFF2-40B4-BE49-F238E27FC236}">
                <a16:creationId xmlns:a16="http://schemas.microsoft.com/office/drawing/2014/main" id="{3A1AAE5A-FC9D-6C47-8AB2-47F8D4D03C70}"/>
              </a:ext>
            </a:extLst>
          </p:cNvPr>
          <p:cNvSpPr>
            <a:spLocks noGrp="1"/>
          </p:cNvSpPr>
          <p:nvPr>
            <p:ph type="dt" sz="half" idx="10"/>
          </p:nvPr>
        </p:nvSpPr>
        <p:spPr/>
        <p:txBody>
          <a:bodyPr/>
          <a:lstStyle/>
          <a:p>
            <a:fld id="{EDF72349-C342-984A-A9E8-55E0C5D0A8A9}" type="datetime1">
              <a:rPr lang="en-GB" smtClean="0"/>
              <a:t>08/11/2022</a:t>
            </a:fld>
            <a:r>
              <a:rPr lang="en-GB"/>
              <a:t>27/08/2018</a:t>
            </a:r>
            <a:endParaRPr lang="en-GB" dirty="0"/>
          </a:p>
        </p:txBody>
      </p:sp>
      <p:sp>
        <p:nvSpPr>
          <p:cNvPr id="5" name="Rectangle 4">
            <a:extLst>
              <a:ext uri="{FF2B5EF4-FFF2-40B4-BE49-F238E27FC236}">
                <a16:creationId xmlns:a16="http://schemas.microsoft.com/office/drawing/2014/main" id="{5FDBD3F3-845A-064A-963C-B8A4101699E8}"/>
              </a:ext>
            </a:extLst>
          </p:cNvPr>
          <p:cNvSpPr/>
          <p:nvPr/>
        </p:nvSpPr>
        <p:spPr>
          <a:xfrm>
            <a:off x="2574078" y="5435898"/>
            <a:ext cx="3520335" cy="923330"/>
          </a:xfrm>
          <a:prstGeom prst="rect">
            <a:avLst/>
          </a:prstGeom>
          <a:solidFill>
            <a:schemeClr val="bg1">
              <a:lumMod val="95000"/>
            </a:schemeClr>
          </a:solidFill>
          <a:ln>
            <a:solidFill>
              <a:schemeClr val="tx1"/>
            </a:solidFill>
          </a:ln>
        </p:spPr>
        <p:txBody>
          <a:bodyPr wrap="square">
            <a:spAutoFit/>
          </a:bodyPr>
          <a:lstStyle/>
          <a:p>
            <a:pPr algn="ctr">
              <a:lnSpc>
                <a:spcPct val="100000"/>
              </a:lnSpc>
            </a:pPr>
            <a:r>
              <a:rPr lang="en-US" sz="1800" dirty="0">
                <a:solidFill>
                  <a:srgbClr val="061699"/>
                </a:solidFill>
                <a:latin typeface="Courier New" panose="02070309020205020404" pitchFamily="49" charset="0"/>
              </a:rPr>
              <a:t>%</a:t>
            </a:r>
            <a:r>
              <a:rPr lang="en-US" sz="1800" dirty="0" err="1">
                <a:solidFill>
                  <a:srgbClr val="000000"/>
                </a:solidFill>
                <a:latin typeface="Courier New" panose="02070309020205020404" pitchFamily="49" charset="0"/>
              </a:rPr>
              <a:t>IncMS</a:t>
            </a:r>
            <a:r>
              <a:rPr lang="en-US" sz="1800" dirty="0">
                <a:solidFill>
                  <a:srgbClr val="000000"/>
                </a:solidFill>
                <a:latin typeface="Courier New" panose="02070309020205020404" pitchFamily="49" charset="0"/>
              </a:rPr>
              <a:t> </a:t>
            </a:r>
            <a:r>
              <a:rPr lang="en-US" sz="1800" dirty="0">
                <a:solidFill>
                  <a:srgbClr val="222222"/>
                </a:solidFill>
                <a:latin typeface="+mn-lt"/>
              </a:rPr>
              <a:t>mean squared error increase if a variable is removed from the predictors</a:t>
            </a:r>
            <a:endParaRPr lang="en-US" sz="1800" dirty="0">
              <a:latin typeface="+mn-lt"/>
            </a:endParaRPr>
          </a:p>
        </p:txBody>
      </p:sp>
      <p:sp>
        <p:nvSpPr>
          <p:cNvPr id="6" name="Rectangle 5">
            <a:extLst>
              <a:ext uri="{FF2B5EF4-FFF2-40B4-BE49-F238E27FC236}">
                <a16:creationId xmlns:a16="http://schemas.microsoft.com/office/drawing/2014/main" id="{7747A1C9-E896-E140-91D8-64339F686B2E}"/>
              </a:ext>
            </a:extLst>
          </p:cNvPr>
          <p:cNvSpPr/>
          <p:nvPr/>
        </p:nvSpPr>
        <p:spPr>
          <a:xfrm>
            <a:off x="6609193" y="5435898"/>
            <a:ext cx="4058354" cy="923330"/>
          </a:xfrm>
          <a:prstGeom prst="rect">
            <a:avLst/>
          </a:prstGeom>
          <a:solidFill>
            <a:schemeClr val="bg1">
              <a:lumMod val="95000"/>
            </a:schemeClr>
          </a:solidFill>
          <a:ln>
            <a:solidFill>
              <a:schemeClr val="tx1"/>
            </a:solidFill>
          </a:ln>
        </p:spPr>
        <p:txBody>
          <a:bodyPr wrap="square">
            <a:spAutoFit/>
          </a:bodyPr>
          <a:lstStyle/>
          <a:p>
            <a:pPr algn="ctr">
              <a:lnSpc>
                <a:spcPct val="100000"/>
              </a:lnSpc>
            </a:pPr>
            <a:r>
              <a:rPr lang="en-US" sz="1800" dirty="0" err="1">
                <a:solidFill>
                  <a:srgbClr val="000000"/>
                </a:solidFill>
                <a:latin typeface="Courier New" panose="02070309020205020404" pitchFamily="49" charset="0"/>
              </a:rPr>
              <a:t>IncNodePurity</a:t>
            </a:r>
            <a:r>
              <a:rPr lang="en-US" sz="1800" dirty="0">
                <a:solidFill>
                  <a:srgbClr val="000000"/>
                </a:solidFill>
                <a:latin typeface="Courier New" panose="02070309020205020404" pitchFamily="49" charset="0"/>
              </a:rPr>
              <a:t> </a:t>
            </a:r>
            <a:r>
              <a:rPr lang="en-US" sz="1800" dirty="0">
                <a:solidFill>
                  <a:srgbClr val="222222"/>
                </a:solidFill>
                <a:latin typeface="+mn-lt"/>
              </a:rPr>
              <a:t>increase in node impurity (</a:t>
            </a:r>
            <a:r>
              <a:rPr lang="en-US" sz="1800" dirty="0">
                <a:latin typeface="+mn-lt"/>
              </a:rPr>
              <a:t>how well the trees split the data</a:t>
            </a:r>
            <a:r>
              <a:rPr lang="en-US" sz="1800" dirty="0">
                <a:solidFill>
                  <a:srgbClr val="222222"/>
                </a:solidFill>
                <a:latin typeface="+mn-lt"/>
              </a:rPr>
              <a:t>) averaged over all trees</a:t>
            </a:r>
            <a:endParaRPr lang="en-US" sz="1800" dirty="0">
              <a:latin typeface="+mn-lt"/>
            </a:endParaRPr>
          </a:p>
        </p:txBody>
      </p:sp>
      <p:pic>
        <p:nvPicPr>
          <p:cNvPr id="11" name="Content Placeholder 10">
            <a:extLst>
              <a:ext uri="{FF2B5EF4-FFF2-40B4-BE49-F238E27FC236}">
                <a16:creationId xmlns:a16="http://schemas.microsoft.com/office/drawing/2014/main" id="{4472083C-B196-5C4A-A2E8-8B519CBF1B4B}"/>
              </a:ext>
            </a:extLst>
          </p:cNvPr>
          <p:cNvPicPr>
            <a:picLocks noGrp="1" noChangeAspect="1"/>
          </p:cNvPicPr>
          <p:nvPr>
            <p:ph idx="1"/>
          </p:nvPr>
        </p:nvPicPr>
        <p:blipFill rotWithShape="1">
          <a:blip r:embed="rId2"/>
          <a:srcRect t="23240"/>
          <a:stretch/>
        </p:blipFill>
        <p:spPr>
          <a:xfrm>
            <a:off x="1864466" y="1548163"/>
            <a:ext cx="8093469" cy="4057465"/>
          </a:xfrm>
          <a:prstGeom prst="rect">
            <a:avLst/>
          </a:prstGeom>
        </p:spPr>
      </p:pic>
      <p:sp>
        <p:nvSpPr>
          <p:cNvPr id="12" name="Rectangle 11">
            <a:extLst>
              <a:ext uri="{FF2B5EF4-FFF2-40B4-BE49-F238E27FC236}">
                <a16:creationId xmlns:a16="http://schemas.microsoft.com/office/drawing/2014/main" id="{838B0A22-EF8B-4E48-ACED-936B4555712C}"/>
              </a:ext>
            </a:extLst>
          </p:cNvPr>
          <p:cNvSpPr/>
          <p:nvPr/>
        </p:nvSpPr>
        <p:spPr>
          <a:xfrm>
            <a:off x="5558971" y="1004087"/>
            <a:ext cx="6312942" cy="646331"/>
          </a:xfrm>
          <a:prstGeom prst="rect">
            <a:avLst/>
          </a:prstGeom>
          <a:solidFill>
            <a:schemeClr val="bg1">
              <a:lumMod val="95000"/>
            </a:schemeClr>
          </a:solidFill>
          <a:ln>
            <a:solidFill>
              <a:schemeClr val="tx1"/>
            </a:solidFill>
          </a:ln>
        </p:spPr>
        <p:txBody>
          <a:bodyPr wrap="square">
            <a:spAutoFit/>
          </a:bodyPr>
          <a:lstStyle/>
          <a:p>
            <a:pPr algn="ctr">
              <a:lnSpc>
                <a:spcPct val="100000"/>
              </a:lnSpc>
            </a:pPr>
            <a:r>
              <a:rPr lang="en-US" sz="1800" dirty="0" err="1">
                <a:solidFill>
                  <a:srgbClr val="061699"/>
                </a:solidFill>
                <a:latin typeface="Courier New" panose="02070309020205020404" pitchFamily="49" charset="0"/>
              </a:rPr>
              <a:t>varImpPlot</a:t>
            </a:r>
            <a:r>
              <a:rPr lang="en-US" sz="1800" dirty="0">
                <a:solidFill>
                  <a:srgbClr val="061699"/>
                </a:solidFill>
                <a:latin typeface="Courier New" panose="02070309020205020404" pitchFamily="49" charset="0"/>
              </a:rPr>
              <a:t>(</a:t>
            </a:r>
            <a:r>
              <a:rPr lang="en-US" sz="1800" dirty="0">
                <a:solidFill>
                  <a:srgbClr val="000000"/>
                </a:solidFill>
                <a:latin typeface="Courier New" panose="02070309020205020404" pitchFamily="49" charset="0"/>
              </a:rPr>
              <a:t>fit</a:t>
            </a:r>
            <a:r>
              <a:rPr lang="en-US" sz="1800" dirty="0">
                <a:solidFill>
                  <a:srgbClr val="061699"/>
                </a:solidFill>
                <a:latin typeface="Courier New" panose="02070309020205020404" pitchFamily="49" charset="0"/>
              </a:rPr>
              <a:t>)</a:t>
            </a:r>
            <a:r>
              <a:rPr lang="en-US" sz="1800" dirty="0">
                <a:solidFill>
                  <a:srgbClr val="504F4F"/>
                </a:solidFill>
                <a:latin typeface="Courier New" panose="02070309020205020404" pitchFamily="49" charset="0"/>
              </a:rPr>
              <a:t># plot the importance of each predictor</a:t>
            </a:r>
            <a:endParaRPr lang="en-US" sz="1800" dirty="0">
              <a:solidFill>
                <a:srgbClr val="504F4F"/>
              </a:solidFill>
              <a:effectLst/>
              <a:latin typeface="Courier New" panose="02070309020205020404" pitchFamily="49" charset="0"/>
            </a:endParaRPr>
          </a:p>
        </p:txBody>
      </p:sp>
    </p:spTree>
    <p:extLst>
      <p:ext uri="{BB962C8B-B14F-4D97-AF65-F5344CB8AC3E}">
        <p14:creationId xmlns:p14="http://schemas.microsoft.com/office/powerpoint/2010/main" val="3674386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985838" y="980728"/>
            <a:ext cx="10220325" cy="3937000"/>
          </a:xfrm>
        </p:spPr>
        <p:txBody>
          <a:bodyPr anchor="ctr">
            <a:normAutofit/>
          </a:bodyPr>
          <a:lstStyle/>
          <a:p>
            <a:r>
              <a:rPr lang="en-GB" sz="6600" b="1" dirty="0">
                <a:solidFill>
                  <a:srgbClr val="C00000"/>
                </a:solidFill>
                <a:latin typeface="+mj-lt"/>
              </a:rPr>
              <a:t>So far so good?</a:t>
            </a:r>
          </a:p>
          <a:p>
            <a:r>
              <a:rPr lang="en-GB" sz="6600" b="1" dirty="0">
                <a:solidFill>
                  <a:srgbClr val="FFFF00"/>
                </a:solidFill>
                <a:latin typeface="+mj-lt"/>
              </a:rPr>
              <a:t>Any questions?</a:t>
            </a:r>
          </a:p>
          <a:p>
            <a:r>
              <a:rPr lang="en-GB" sz="6600" b="1" dirty="0">
                <a:solidFill>
                  <a:srgbClr val="00B050"/>
                </a:solidFill>
                <a:latin typeface="+mj-lt"/>
              </a:rPr>
              <a:t>Ready to move on?</a:t>
            </a:r>
          </a:p>
        </p:txBody>
      </p:sp>
    </p:spTree>
    <p:extLst>
      <p:ext uri="{BB962C8B-B14F-4D97-AF65-F5344CB8AC3E}">
        <p14:creationId xmlns:p14="http://schemas.microsoft.com/office/powerpoint/2010/main" val="352878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B83E-DD22-3F41-BACB-64C57B3218C0}"/>
              </a:ext>
            </a:extLst>
          </p:cNvPr>
          <p:cNvSpPr>
            <a:spLocks noGrp="1"/>
          </p:cNvSpPr>
          <p:nvPr>
            <p:ph type="title"/>
          </p:nvPr>
        </p:nvSpPr>
        <p:spPr/>
        <p:txBody>
          <a:bodyPr/>
          <a:lstStyle/>
          <a:p>
            <a:r>
              <a:rPr lang="en-US" dirty="0"/>
              <a:t>Boosted regression trees (BRT)</a:t>
            </a:r>
            <a:br>
              <a:rPr lang="en-US" dirty="0"/>
            </a:br>
            <a:endParaRPr lang="en-US" dirty="0"/>
          </a:p>
        </p:txBody>
      </p:sp>
      <p:sp>
        <p:nvSpPr>
          <p:cNvPr id="3" name="Content Placeholder 2">
            <a:extLst>
              <a:ext uri="{FF2B5EF4-FFF2-40B4-BE49-F238E27FC236}">
                <a16:creationId xmlns:a16="http://schemas.microsoft.com/office/drawing/2014/main" id="{A566E801-6483-2D42-884C-26574C91DD3A}"/>
              </a:ext>
            </a:extLst>
          </p:cNvPr>
          <p:cNvSpPr>
            <a:spLocks noGrp="1"/>
          </p:cNvSpPr>
          <p:nvPr>
            <p:ph idx="1"/>
          </p:nvPr>
        </p:nvSpPr>
        <p:spPr>
          <a:xfrm>
            <a:off x="985839" y="1373021"/>
            <a:ext cx="5793333" cy="4521366"/>
          </a:xfrm>
        </p:spPr>
        <p:txBody>
          <a:bodyPr/>
          <a:lstStyle/>
          <a:p>
            <a:r>
              <a:rPr lang="en-US" sz="2800" dirty="0"/>
              <a:t>These models combine the strengths of two algorithms: </a:t>
            </a:r>
          </a:p>
          <a:p>
            <a:endParaRPr lang="en-US" sz="2800" dirty="0"/>
          </a:p>
          <a:p>
            <a:pPr marL="889200" lvl="1" indent="-457200"/>
            <a:r>
              <a:rPr lang="en-US" sz="2400" b="1" dirty="0"/>
              <a:t>Regression trees: </a:t>
            </a:r>
            <a:r>
              <a:rPr lang="en-US" sz="2400" dirty="0"/>
              <a:t>models that relate a response to their predictors by recursive binary splits</a:t>
            </a:r>
          </a:p>
          <a:p>
            <a:pPr marL="889200" lvl="1" indent="-457200"/>
            <a:r>
              <a:rPr lang="en-US" sz="2400" b="1" dirty="0"/>
              <a:t>Boosting</a:t>
            </a:r>
            <a:r>
              <a:rPr lang="en-US" sz="2400" dirty="0"/>
              <a:t>: an adaptive method for combining many simple models to give improved predictive performance.</a:t>
            </a:r>
            <a:r>
              <a:rPr lang="en-US" sz="2800" dirty="0"/>
              <a:t> </a:t>
            </a:r>
          </a:p>
        </p:txBody>
      </p:sp>
      <p:sp>
        <p:nvSpPr>
          <p:cNvPr id="4" name="Date Placeholder 3">
            <a:extLst>
              <a:ext uri="{FF2B5EF4-FFF2-40B4-BE49-F238E27FC236}">
                <a16:creationId xmlns:a16="http://schemas.microsoft.com/office/drawing/2014/main" id="{0F643C02-6016-3247-9AA2-00F8101AA1D8}"/>
              </a:ext>
            </a:extLst>
          </p:cNvPr>
          <p:cNvSpPr>
            <a:spLocks noGrp="1"/>
          </p:cNvSpPr>
          <p:nvPr>
            <p:ph type="dt" sz="half" idx="10"/>
          </p:nvPr>
        </p:nvSpPr>
        <p:spPr/>
        <p:txBody>
          <a:bodyPr/>
          <a:lstStyle/>
          <a:p>
            <a:fld id="{5C746DF6-564D-5E47-B73E-F5C8EA19F161}" type="datetime1">
              <a:rPr lang="en-GB" smtClean="0"/>
              <a:t>08/11/2022</a:t>
            </a:fld>
            <a:r>
              <a:rPr lang="en-GB"/>
              <a:t>27/08/2018</a:t>
            </a:r>
            <a:endParaRPr lang="en-GB" dirty="0"/>
          </a:p>
        </p:txBody>
      </p:sp>
      <p:pic>
        <p:nvPicPr>
          <p:cNvPr id="6" name="Picture 5">
            <a:extLst>
              <a:ext uri="{FF2B5EF4-FFF2-40B4-BE49-F238E27FC236}">
                <a16:creationId xmlns:a16="http://schemas.microsoft.com/office/drawing/2014/main" id="{D3CF604D-D6DF-EB42-99BF-8979DB5C5CCE}"/>
              </a:ext>
            </a:extLst>
          </p:cNvPr>
          <p:cNvPicPr>
            <a:picLocks noChangeAspect="1"/>
          </p:cNvPicPr>
          <p:nvPr/>
        </p:nvPicPr>
        <p:blipFill rotWithShape="1">
          <a:blip r:embed="rId2"/>
          <a:srcRect l="59386" t="-699" r="-668" b="-2287"/>
          <a:stretch/>
        </p:blipFill>
        <p:spPr>
          <a:xfrm>
            <a:off x="7839675" y="1152083"/>
            <a:ext cx="3363311" cy="5405880"/>
          </a:xfrm>
          <a:prstGeom prst="rect">
            <a:avLst/>
          </a:prstGeom>
        </p:spPr>
      </p:pic>
    </p:spTree>
    <p:extLst>
      <p:ext uri="{BB962C8B-B14F-4D97-AF65-F5344CB8AC3E}">
        <p14:creationId xmlns:p14="http://schemas.microsoft.com/office/powerpoint/2010/main" val="3884604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B83E-DD22-3F41-BACB-64C57B3218C0}"/>
              </a:ext>
            </a:extLst>
          </p:cNvPr>
          <p:cNvSpPr>
            <a:spLocks noGrp="1"/>
          </p:cNvSpPr>
          <p:nvPr>
            <p:ph type="title"/>
          </p:nvPr>
        </p:nvSpPr>
        <p:spPr/>
        <p:txBody>
          <a:bodyPr/>
          <a:lstStyle/>
          <a:p>
            <a:r>
              <a:rPr lang="en-US" dirty="0"/>
              <a:t>Boosted regression trees (BRT)</a:t>
            </a:r>
          </a:p>
        </p:txBody>
      </p:sp>
      <p:sp>
        <p:nvSpPr>
          <p:cNvPr id="3" name="Content Placeholder 2">
            <a:extLst>
              <a:ext uri="{FF2B5EF4-FFF2-40B4-BE49-F238E27FC236}">
                <a16:creationId xmlns:a16="http://schemas.microsoft.com/office/drawing/2014/main" id="{A566E801-6483-2D42-884C-26574C91DD3A}"/>
              </a:ext>
            </a:extLst>
          </p:cNvPr>
          <p:cNvSpPr>
            <a:spLocks noGrp="1"/>
          </p:cNvSpPr>
          <p:nvPr>
            <p:ph idx="1"/>
          </p:nvPr>
        </p:nvSpPr>
        <p:spPr>
          <a:xfrm>
            <a:off x="985839" y="1373021"/>
            <a:ext cx="4792661" cy="4521366"/>
          </a:xfrm>
        </p:spPr>
        <p:txBody>
          <a:bodyPr/>
          <a:lstStyle/>
          <a:p>
            <a:r>
              <a:rPr lang="en-US" sz="2200" dirty="0"/>
              <a:t>An assembly of </a:t>
            </a:r>
            <a:r>
              <a:rPr lang="en-US" sz="2200" b="1" dirty="0"/>
              <a:t>sequential</a:t>
            </a:r>
            <a:r>
              <a:rPr lang="en-US" sz="2200" dirty="0"/>
              <a:t> regression trees </a:t>
            </a:r>
          </a:p>
          <a:p>
            <a:pPr lvl="1"/>
            <a:r>
              <a:rPr lang="en-US" sz="2200" dirty="0"/>
              <a:t>Many </a:t>
            </a:r>
            <a:r>
              <a:rPr lang="en-US" sz="2200" b="1" dirty="0"/>
              <a:t>SMALL</a:t>
            </a:r>
            <a:r>
              <a:rPr lang="en-US" sz="2200" dirty="0"/>
              <a:t> trees are produced </a:t>
            </a:r>
            <a:r>
              <a:rPr lang="en-US" sz="2200" dirty="0">
                <a:sym typeface="Wingdings" pitchFamily="2" charset="2"/>
              </a:rPr>
              <a:t>based on subsamples of the data.</a:t>
            </a:r>
            <a:endParaRPr lang="en-US" sz="2200" dirty="0"/>
          </a:p>
          <a:p>
            <a:pPr lvl="1"/>
            <a:r>
              <a:rPr lang="en-US" sz="2200" dirty="0"/>
              <a:t>But trees are built </a:t>
            </a:r>
            <a:r>
              <a:rPr lang="en-US" sz="2200" b="1" dirty="0"/>
              <a:t>sequentially</a:t>
            </a:r>
            <a:r>
              <a:rPr lang="en-US" sz="2200" dirty="0"/>
              <a:t> focusing on correcting past errors.</a:t>
            </a:r>
          </a:p>
          <a:p>
            <a:pPr lvl="1"/>
            <a:r>
              <a:rPr lang="en-US" sz="2200" dirty="0"/>
              <a:t>A final predicted outcome is defined by weighting the results across all the trees.</a:t>
            </a:r>
          </a:p>
          <a:p>
            <a:pPr lvl="2"/>
            <a:r>
              <a:rPr lang="en-US" sz="2200" dirty="0"/>
              <a:t>Weighted average in regression.</a:t>
            </a:r>
          </a:p>
          <a:p>
            <a:pPr lvl="2"/>
            <a:r>
              <a:rPr lang="en-US" sz="2200" dirty="0"/>
              <a:t>Weighted classification.</a:t>
            </a:r>
          </a:p>
        </p:txBody>
      </p:sp>
      <p:sp>
        <p:nvSpPr>
          <p:cNvPr id="4" name="Date Placeholder 3">
            <a:extLst>
              <a:ext uri="{FF2B5EF4-FFF2-40B4-BE49-F238E27FC236}">
                <a16:creationId xmlns:a16="http://schemas.microsoft.com/office/drawing/2014/main" id="{0F643C02-6016-3247-9AA2-00F8101AA1D8}"/>
              </a:ext>
            </a:extLst>
          </p:cNvPr>
          <p:cNvSpPr>
            <a:spLocks noGrp="1"/>
          </p:cNvSpPr>
          <p:nvPr>
            <p:ph type="dt" sz="half" idx="10"/>
          </p:nvPr>
        </p:nvSpPr>
        <p:spPr/>
        <p:txBody>
          <a:bodyPr/>
          <a:lstStyle/>
          <a:p>
            <a:fld id="{5C746DF6-564D-5E47-B73E-F5C8EA19F161}" type="datetime1">
              <a:rPr lang="en-GB" smtClean="0"/>
              <a:t>08/11/2022</a:t>
            </a:fld>
            <a:r>
              <a:rPr lang="en-GB"/>
              <a:t>27/08/2018</a:t>
            </a:r>
            <a:endParaRPr lang="en-GB" dirty="0"/>
          </a:p>
        </p:txBody>
      </p:sp>
      <p:sp>
        <p:nvSpPr>
          <p:cNvPr id="9" name="Rectangle 8">
            <a:extLst>
              <a:ext uri="{FF2B5EF4-FFF2-40B4-BE49-F238E27FC236}">
                <a16:creationId xmlns:a16="http://schemas.microsoft.com/office/drawing/2014/main" id="{6A84AFBC-A985-7D83-F305-F1594447B106}"/>
              </a:ext>
            </a:extLst>
          </p:cNvPr>
          <p:cNvSpPr/>
          <p:nvPr/>
        </p:nvSpPr>
        <p:spPr>
          <a:xfrm>
            <a:off x="5969000" y="4516904"/>
            <a:ext cx="5610813" cy="1569660"/>
          </a:xfrm>
          <a:prstGeom prst="rect">
            <a:avLst/>
          </a:prstGeom>
          <a:solidFill>
            <a:schemeClr val="accent2"/>
          </a:solidFill>
          <a:ln>
            <a:noFill/>
          </a:ln>
        </p:spPr>
        <p:txBody>
          <a:bodyPr wrap="square">
            <a:spAutoFit/>
          </a:bodyPr>
          <a:lstStyle/>
          <a:p>
            <a:pPr algn="ctr">
              <a:lnSpc>
                <a:spcPct val="100000"/>
              </a:lnSpc>
            </a:pPr>
            <a:r>
              <a:rPr lang="en-US" sz="2400" b="1" dirty="0">
                <a:solidFill>
                  <a:schemeClr val="bg1"/>
                </a:solidFill>
                <a:latin typeface="+mn-lt"/>
              </a:rPr>
              <a:t>GOAL</a:t>
            </a:r>
            <a:r>
              <a:rPr lang="en-US" sz="2400" dirty="0">
                <a:solidFill>
                  <a:schemeClr val="bg1"/>
                </a:solidFill>
                <a:latin typeface="+mn-lt"/>
              </a:rPr>
              <a:t>: Build many small trees (week learners) that when combined make a good calcification by correcting past mistakes .</a:t>
            </a:r>
            <a:endParaRPr lang="en-US" sz="2400" b="0" i="0" u="none" strike="noStrike" dirty="0">
              <a:solidFill>
                <a:schemeClr val="bg1"/>
              </a:solidFill>
              <a:effectLst/>
              <a:latin typeface="+mn-lt"/>
            </a:endParaRPr>
          </a:p>
        </p:txBody>
      </p:sp>
      <p:pic>
        <p:nvPicPr>
          <p:cNvPr id="12" name="Picture 2">
            <a:extLst>
              <a:ext uri="{FF2B5EF4-FFF2-40B4-BE49-F238E27FC236}">
                <a16:creationId xmlns:a16="http://schemas.microsoft.com/office/drawing/2014/main" id="{3A75AC18-CD1F-2E08-76F4-8F4C65AEE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326" y="1503535"/>
            <a:ext cx="5073823" cy="2858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52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B83E-DD22-3F41-BACB-64C57B3218C0}"/>
              </a:ext>
            </a:extLst>
          </p:cNvPr>
          <p:cNvSpPr>
            <a:spLocks noGrp="1"/>
          </p:cNvSpPr>
          <p:nvPr>
            <p:ph type="title"/>
          </p:nvPr>
        </p:nvSpPr>
        <p:spPr/>
        <p:txBody>
          <a:bodyPr/>
          <a:lstStyle/>
          <a:p>
            <a:r>
              <a:rPr lang="en-US" dirty="0"/>
              <a:t>Boosted regression trees (BRT)</a:t>
            </a:r>
          </a:p>
        </p:txBody>
      </p:sp>
      <p:sp>
        <p:nvSpPr>
          <p:cNvPr id="3" name="Content Placeholder 2">
            <a:extLst>
              <a:ext uri="{FF2B5EF4-FFF2-40B4-BE49-F238E27FC236}">
                <a16:creationId xmlns:a16="http://schemas.microsoft.com/office/drawing/2014/main" id="{A566E801-6483-2D42-884C-26574C91DD3A}"/>
              </a:ext>
            </a:extLst>
          </p:cNvPr>
          <p:cNvSpPr>
            <a:spLocks noGrp="1"/>
          </p:cNvSpPr>
          <p:nvPr>
            <p:ph idx="1"/>
          </p:nvPr>
        </p:nvSpPr>
        <p:spPr/>
        <p:txBody>
          <a:bodyPr/>
          <a:lstStyle/>
          <a:p>
            <a:r>
              <a:rPr lang="en-US" sz="2400" b="1" dirty="0"/>
              <a:t>What is the principle behind the approach?</a:t>
            </a:r>
          </a:p>
          <a:p>
            <a:pPr lvl="1"/>
            <a:r>
              <a:rPr lang="en-US" sz="2400" dirty="0"/>
              <a:t>Repeatedly fit many decision trees to improve the accuracy of the model.</a:t>
            </a:r>
          </a:p>
          <a:p>
            <a:pPr lvl="1"/>
            <a:r>
              <a:rPr lang="en-US" sz="2400" dirty="0"/>
              <a:t>The repetitions are based on random subsets (</a:t>
            </a:r>
            <a:r>
              <a:rPr lang="en-US" sz="2400" b="1" dirty="0"/>
              <a:t>with replacement</a:t>
            </a:r>
            <a:r>
              <a:rPr lang="en-US" sz="2400" dirty="0"/>
              <a:t>) have the same number of data points and are selected from the complete dataset.</a:t>
            </a:r>
          </a:p>
        </p:txBody>
      </p:sp>
      <p:sp>
        <p:nvSpPr>
          <p:cNvPr id="4" name="Date Placeholder 3">
            <a:extLst>
              <a:ext uri="{FF2B5EF4-FFF2-40B4-BE49-F238E27FC236}">
                <a16:creationId xmlns:a16="http://schemas.microsoft.com/office/drawing/2014/main" id="{0F643C02-6016-3247-9AA2-00F8101AA1D8}"/>
              </a:ext>
            </a:extLst>
          </p:cNvPr>
          <p:cNvSpPr>
            <a:spLocks noGrp="1"/>
          </p:cNvSpPr>
          <p:nvPr>
            <p:ph type="dt" sz="half" idx="10"/>
          </p:nvPr>
        </p:nvSpPr>
        <p:spPr/>
        <p:txBody>
          <a:bodyPr/>
          <a:lstStyle/>
          <a:p>
            <a:fld id="{5C746DF6-564D-5E47-B73E-F5C8EA19F161}" type="datetime1">
              <a:rPr lang="en-GB" smtClean="0"/>
              <a:t>08/11/2022</a:t>
            </a:fld>
            <a:r>
              <a:rPr lang="en-GB"/>
              <a:t>27/08/2018</a:t>
            </a:r>
            <a:endParaRPr lang="en-GB" dirty="0"/>
          </a:p>
        </p:txBody>
      </p:sp>
    </p:spTree>
    <p:extLst>
      <p:ext uri="{BB962C8B-B14F-4D97-AF65-F5344CB8AC3E}">
        <p14:creationId xmlns:p14="http://schemas.microsoft.com/office/powerpoint/2010/main" val="1601179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A36F-EDA7-F14E-A6B5-638CF406D157}"/>
              </a:ext>
            </a:extLst>
          </p:cNvPr>
          <p:cNvSpPr>
            <a:spLocks noGrp="1"/>
          </p:cNvSpPr>
          <p:nvPr>
            <p:ph type="title"/>
          </p:nvPr>
        </p:nvSpPr>
        <p:spPr/>
        <p:txBody>
          <a:bodyPr/>
          <a:lstStyle/>
          <a:p>
            <a:r>
              <a:rPr lang="en-US" sz="4800" cap="none" dirty="0"/>
              <a:t>TREE MODELS</a:t>
            </a:r>
            <a:endParaRPr lang="en-US" sz="4800" dirty="0"/>
          </a:p>
        </p:txBody>
      </p:sp>
      <p:sp>
        <p:nvSpPr>
          <p:cNvPr id="3" name="Content Placeholder 2">
            <a:extLst>
              <a:ext uri="{FF2B5EF4-FFF2-40B4-BE49-F238E27FC236}">
                <a16:creationId xmlns:a16="http://schemas.microsoft.com/office/drawing/2014/main" id="{8E9B1586-AD3D-6D4A-9CAA-7533C7CD2267}"/>
              </a:ext>
            </a:extLst>
          </p:cNvPr>
          <p:cNvSpPr>
            <a:spLocks noGrp="1"/>
          </p:cNvSpPr>
          <p:nvPr>
            <p:ph idx="1"/>
          </p:nvPr>
        </p:nvSpPr>
        <p:spPr>
          <a:xfrm>
            <a:off x="985838" y="1373021"/>
            <a:ext cx="5240791" cy="4521366"/>
          </a:xfrm>
        </p:spPr>
        <p:txBody>
          <a:bodyPr/>
          <a:lstStyle/>
          <a:p>
            <a:r>
              <a:rPr lang="en-US" sz="2800" dirty="0"/>
              <a:t>These are…</a:t>
            </a:r>
          </a:p>
          <a:p>
            <a:r>
              <a:rPr lang="en-US" sz="2400" i="1" dirty="0"/>
              <a:t>computationally intensive methods based on the </a:t>
            </a:r>
            <a:r>
              <a:rPr lang="en-US" sz="2400" b="1" i="1" dirty="0"/>
              <a:t>recursive partition of the response variable</a:t>
            </a:r>
            <a:r>
              <a:rPr lang="en-US" sz="2400" i="1" dirty="0"/>
              <a:t> based on the information contained in the predictors.</a:t>
            </a:r>
          </a:p>
          <a:p>
            <a:pPr>
              <a:buNone/>
            </a:pPr>
            <a:endParaRPr lang="en-US" sz="2800" dirty="0"/>
          </a:p>
          <a:p>
            <a:endParaRPr lang="en-US" sz="2800" dirty="0"/>
          </a:p>
          <a:p>
            <a:endParaRPr lang="en-US" sz="2800" dirty="0"/>
          </a:p>
        </p:txBody>
      </p:sp>
      <p:sp>
        <p:nvSpPr>
          <p:cNvPr id="4" name="Date Placeholder 3">
            <a:extLst>
              <a:ext uri="{FF2B5EF4-FFF2-40B4-BE49-F238E27FC236}">
                <a16:creationId xmlns:a16="http://schemas.microsoft.com/office/drawing/2014/main" id="{AA4CB2E6-4B70-434F-8C30-4BC86AE5B7ED}"/>
              </a:ext>
            </a:extLst>
          </p:cNvPr>
          <p:cNvSpPr>
            <a:spLocks noGrp="1"/>
          </p:cNvSpPr>
          <p:nvPr>
            <p:ph type="dt" sz="half" idx="10"/>
          </p:nvPr>
        </p:nvSpPr>
        <p:spPr/>
        <p:txBody>
          <a:bodyPr/>
          <a:lstStyle/>
          <a:p>
            <a:fld id="{19188D0E-1279-D844-87E3-EE3A684096B9}" type="datetime1">
              <a:rPr lang="en-GB" smtClean="0"/>
              <a:t>08/11/2022</a:t>
            </a:fld>
            <a:r>
              <a:rPr lang="en-GB"/>
              <a:t>27/08/2018</a:t>
            </a:r>
            <a:endParaRPr lang="en-GB" dirty="0"/>
          </a:p>
        </p:txBody>
      </p:sp>
      <p:pic>
        <p:nvPicPr>
          <p:cNvPr id="5" name="Picture 4">
            <a:extLst>
              <a:ext uri="{FF2B5EF4-FFF2-40B4-BE49-F238E27FC236}">
                <a16:creationId xmlns:a16="http://schemas.microsoft.com/office/drawing/2014/main" id="{59AD918E-0A07-8643-A9F1-7FB8C18CE47A}"/>
              </a:ext>
            </a:extLst>
          </p:cNvPr>
          <p:cNvPicPr>
            <a:picLocks noChangeAspect="1"/>
          </p:cNvPicPr>
          <p:nvPr/>
        </p:nvPicPr>
        <p:blipFill>
          <a:blip r:embed="rId2"/>
          <a:stretch>
            <a:fillRect/>
          </a:stretch>
        </p:blipFill>
        <p:spPr>
          <a:xfrm>
            <a:off x="6275519" y="1140528"/>
            <a:ext cx="5417435" cy="5417435"/>
          </a:xfrm>
          <a:prstGeom prst="rect">
            <a:avLst/>
          </a:prstGeom>
        </p:spPr>
      </p:pic>
      <p:sp>
        <p:nvSpPr>
          <p:cNvPr id="6" name="TextBox 5">
            <a:extLst>
              <a:ext uri="{FF2B5EF4-FFF2-40B4-BE49-F238E27FC236}">
                <a16:creationId xmlns:a16="http://schemas.microsoft.com/office/drawing/2014/main" id="{CAFC8C15-BC2F-904E-BA14-F684B35F2E68}"/>
              </a:ext>
            </a:extLst>
          </p:cNvPr>
          <p:cNvSpPr txBox="1"/>
          <p:nvPr/>
        </p:nvSpPr>
        <p:spPr>
          <a:xfrm>
            <a:off x="7369630" y="1787590"/>
            <a:ext cx="302519" cy="233910"/>
          </a:xfrm>
          <a:prstGeom prst="rect">
            <a:avLst/>
          </a:prstGeom>
          <a:solidFill>
            <a:schemeClr val="accent6"/>
          </a:solidFill>
          <a:ln>
            <a:solidFill>
              <a:schemeClr val="tx1"/>
            </a:solidFill>
          </a:ln>
        </p:spPr>
        <p:txBody>
          <a:bodyPr wrap="none" lIns="0" tIns="0" rIns="0" bIns="0" rtlCol="0">
            <a:spAutoFit/>
          </a:bodyPr>
          <a:lstStyle/>
          <a:p>
            <a:pPr>
              <a:lnSpc>
                <a:spcPct val="95000"/>
              </a:lnSpc>
            </a:pPr>
            <a:r>
              <a:rPr lang="en-GB" sz="1600" dirty="0">
                <a:latin typeface="+mn-lt"/>
              </a:rPr>
              <a:t>Yes</a:t>
            </a:r>
          </a:p>
        </p:txBody>
      </p:sp>
      <p:sp>
        <p:nvSpPr>
          <p:cNvPr id="7" name="TextBox 6">
            <a:extLst>
              <a:ext uri="{FF2B5EF4-FFF2-40B4-BE49-F238E27FC236}">
                <a16:creationId xmlns:a16="http://schemas.microsoft.com/office/drawing/2014/main" id="{45163F92-4B19-D44A-87CC-7685BC2F0725}"/>
              </a:ext>
            </a:extLst>
          </p:cNvPr>
          <p:cNvSpPr txBox="1"/>
          <p:nvPr/>
        </p:nvSpPr>
        <p:spPr>
          <a:xfrm>
            <a:off x="9274630" y="1787590"/>
            <a:ext cx="264496" cy="233910"/>
          </a:xfrm>
          <a:prstGeom prst="rect">
            <a:avLst/>
          </a:prstGeom>
          <a:solidFill>
            <a:schemeClr val="accent6"/>
          </a:solidFill>
          <a:ln>
            <a:solidFill>
              <a:schemeClr val="tx1"/>
            </a:solidFill>
          </a:ln>
        </p:spPr>
        <p:txBody>
          <a:bodyPr wrap="none" lIns="0" tIns="0" rIns="0" bIns="0" rtlCol="0">
            <a:spAutoFit/>
          </a:bodyPr>
          <a:lstStyle/>
          <a:p>
            <a:pPr>
              <a:lnSpc>
                <a:spcPct val="95000"/>
              </a:lnSpc>
            </a:pPr>
            <a:r>
              <a:rPr lang="en-GB" sz="1600" dirty="0">
                <a:latin typeface="+mn-lt"/>
              </a:rPr>
              <a:t>No</a:t>
            </a:r>
          </a:p>
        </p:txBody>
      </p:sp>
      <p:sp>
        <p:nvSpPr>
          <p:cNvPr id="8" name="TextBox 7">
            <a:extLst>
              <a:ext uri="{FF2B5EF4-FFF2-40B4-BE49-F238E27FC236}">
                <a16:creationId xmlns:a16="http://schemas.microsoft.com/office/drawing/2014/main" id="{2B014664-1CED-BC47-85D6-C47A8F9C7AC1}"/>
              </a:ext>
            </a:extLst>
          </p:cNvPr>
          <p:cNvSpPr txBox="1"/>
          <p:nvPr/>
        </p:nvSpPr>
        <p:spPr>
          <a:xfrm>
            <a:off x="8969830" y="3942961"/>
            <a:ext cx="302519" cy="233910"/>
          </a:xfrm>
          <a:prstGeom prst="rect">
            <a:avLst/>
          </a:prstGeom>
          <a:solidFill>
            <a:schemeClr val="accent6"/>
          </a:solidFill>
          <a:ln>
            <a:solidFill>
              <a:schemeClr val="tx1"/>
            </a:solidFill>
          </a:ln>
        </p:spPr>
        <p:txBody>
          <a:bodyPr wrap="none" lIns="0" tIns="0" rIns="0" bIns="0" rtlCol="0">
            <a:spAutoFit/>
          </a:bodyPr>
          <a:lstStyle/>
          <a:p>
            <a:pPr>
              <a:lnSpc>
                <a:spcPct val="95000"/>
              </a:lnSpc>
            </a:pPr>
            <a:r>
              <a:rPr lang="en-GB" sz="1600" dirty="0">
                <a:latin typeface="+mn-lt"/>
              </a:rPr>
              <a:t>Yes</a:t>
            </a:r>
          </a:p>
        </p:txBody>
      </p:sp>
      <p:sp>
        <p:nvSpPr>
          <p:cNvPr id="9" name="TextBox 8">
            <a:extLst>
              <a:ext uri="{FF2B5EF4-FFF2-40B4-BE49-F238E27FC236}">
                <a16:creationId xmlns:a16="http://schemas.microsoft.com/office/drawing/2014/main" id="{15EE783C-DE74-0D43-AB91-053439562B02}"/>
              </a:ext>
            </a:extLst>
          </p:cNvPr>
          <p:cNvSpPr txBox="1"/>
          <p:nvPr/>
        </p:nvSpPr>
        <p:spPr>
          <a:xfrm>
            <a:off x="10482944" y="3932076"/>
            <a:ext cx="264496" cy="233910"/>
          </a:xfrm>
          <a:prstGeom prst="rect">
            <a:avLst/>
          </a:prstGeom>
          <a:solidFill>
            <a:schemeClr val="accent6"/>
          </a:solidFill>
          <a:ln>
            <a:solidFill>
              <a:schemeClr val="tx1"/>
            </a:solidFill>
          </a:ln>
        </p:spPr>
        <p:txBody>
          <a:bodyPr wrap="none" lIns="0" tIns="0" rIns="0" bIns="0" rtlCol="0">
            <a:spAutoFit/>
          </a:bodyPr>
          <a:lstStyle/>
          <a:p>
            <a:pPr>
              <a:lnSpc>
                <a:spcPct val="95000"/>
              </a:lnSpc>
            </a:pPr>
            <a:r>
              <a:rPr lang="en-GB" sz="1600" dirty="0">
                <a:latin typeface="+mn-lt"/>
              </a:rPr>
              <a:t>No</a:t>
            </a:r>
          </a:p>
        </p:txBody>
      </p:sp>
      <p:sp>
        <p:nvSpPr>
          <p:cNvPr id="10" name="TextBox 9">
            <a:extLst>
              <a:ext uri="{FF2B5EF4-FFF2-40B4-BE49-F238E27FC236}">
                <a16:creationId xmlns:a16="http://schemas.microsoft.com/office/drawing/2014/main" id="{EDDD2D19-44EE-5049-82FD-F7813AE9F67E}"/>
              </a:ext>
            </a:extLst>
          </p:cNvPr>
          <p:cNvSpPr txBox="1"/>
          <p:nvPr/>
        </p:nvSpPr>
        <p:spPr>
          <a:xfrm>
            <a:off x="8338459" y="4954495"/>
            <a:ext cx="302519" cy="233910"/>
          </a:xfrm>
          <a:prstGeom prst="rect">
            <a:avLst/>
          </a:prstGeom>
          <a:solidFill>
            <a:schemeClr val="accent6"/>
          </a:solidFill>
          <a:ln>
            <a:solidFill>
              <a:schemeClr val="tx1"/>
            </a:solidFill>
          </a:ln>
        </p:spPr>
        <p:txBody>
          <a:bodyPr wrap="none" lIns="0" tIns="0" rIns="0" bIns="0" rtlCol="0">
            <a:spAutoFit/>
          </a:bodyPr>
          <a:lstStyle/>
          <a:p>
            <a:pPr>
              <a:lnSpc>
                <a:spcPct val="95000"/>
              </a:lnSpc>
            </a:pPr>
            <a:r>
              <a:rPr lang="en-GB" sz="1600" dirty="0">
                <a:latin typeface="+mn-lt"/>
              </a:rPr>
              <a:t>Yes</a:t>
            </a:r>
          </a:p>
        </p:txBody>
      </p:sp>
      <p:sp>
        <p:nvSpPr>
          <p:cNvPr id="11" name="TextBox 10">
            <a:extLst>
              <a:ext uri="{FF2B5EF4-FFF2-40B4-BE49-F238E27FC236}">
                <a16:creationId xmlns:a16="http://schemas.microsoft.com/office/drawing/2014/main" id="{663697DA-81CB-6F44-B6FD-057B0D5ECE10}"/>
              </a:ext>
            </a:extLst>
          </p:cNvPr>
          <p:cNvSpPr txBox="1"/>
          <p:nvPr/>
        </p:nvSpPr>
        <p:spPr>
          <a:xfrm>
            <a:off x="9324034" y="4953658"/>
            <a:ext cx="264496" cy="233910"/>
          </a:xfrm>
          <a:prstGeom prst="rect">
            <a:avLst/>
          </a:prstGeom>
          <a:solidFill>
            <a:schemeClr val="accent6"/>
          </a:solidFill>
          <a:ln>
            <a:solidFill>
              <a:schemeClr val="tx1"/>
            </a:solidFill>
          </a:ln>
        </p:spPr>
        <p:txBody>
          <a:bodyPr wrap="none" lIns="0" tIns="0" rIns="0" bIns="0" rtlCol="0">
            <a:spAutoFit/>
          </a:bodyPr>
          <a:lstStyle/>
          <a:p>
            <a:pPr>
              <a:lnSpc>
                <a:spcPct val="95000"/>
              </a:lnSpc>
            </a:pPr>
            <a:r>
              <a:rPr lang="en-GB" sz="1600" dirty="0">
                <a:latin typeface="+mn-lt"/>
              </a:rPr>
              <a:t>No</a:t>
            </a:r>
          </a:p>
        </p:txBody>
      </p:sp>
      <p:sp>
        <p:nvSpPr>
          <p:cNvPr id="12" name="TextBox 11">
            <a:extLst>
              <a:ext uri="{FF2B5EF4-FFF2-40B4-BE49-F238E27FC236}">
                <a16:creationId xmlns:a16="http://schemas.microsoft.com/office/drawing/2014/main" id="{25C72F58-9CFE-704E-9597-A9EC08B99F67}"/>
              </a:ext>
            </a:extLst>
          </p:cNvPr>
          <p:cNvSpPr txBox="1"/>
          <p:nvPr/>
        </p:nvSpPr>
        <p:spPr>
          <a:xfrm>
            <a:off x="10118692" y="4931048"/>
            <a:ext cx="302519" cy="233910"/>
          </a:xfrm>
          <a:prstGeom prst="rect">
            <a:avLst/>
          </a:prstGeom>
          <a:solidFill>
            <a:schemeClr val="accent6"/>
          </a:solidFill>
          <a:ln>
            <a:solidFill>
              <a:schemeClr val="tx1"/>
            </a:solidFill>
          </a:ln>
        </p:spPr>
        <p:txBody>
          <a:bodyPr wrap="none" lIns="0" tIns="0" rIns="0" bIns="0" rtlCol="0">
            <a:spAutoFit/>
          </a:bodyPr>
          <a:lstStyle/>
          <a:p>
            <a:pPr>
              <a:lnSpc>
                <a:spcPct val="95000"/>
              </a:lnSpc>
            </a:pPr>
            <a:r>
              <a:rPr lang="en-GB" sz="1600" dirty="0">
                <a:latin typeface="+mn-lt"/>
              </a:rPr>
              <a:t>Yes</a:t>
            </a:r>
          </a:p>
        </p:txBody>
      </p:sp>
      <p:sp>
        <p:nvSpPr>
          <p:cNvPr id="13" name="TextBox 12">
            <a:extLst>
              <a:ext uri="{FF2B5EF4-FFF2-40B4-BE49-F238E27FC236}">
                <a16:creationId xmlns:a16="http://schemas.microsoft.com/office/drawing/2014/main" id="{FAE0F54B-1F92-3A4B-92CF-0DAB3E3927DF}"/>
              </a:ext>
            </a:extLst>
          </p:cNvPr>
          <p:cNvSpPr txBox="1"/>
          <p:nvPr/>
        </p:nvSpPr>
        <p:spPr>
          <a:xfrm>
            <a:off x="11104267" y="4930211"/>
            <a:ext cx="264496" cy="233910"/>
          </a:xfrm>
          <a:prstGeom prst="rect">
            <a:avLst/>
          </a:prstGeom>
          <a:solidFill>
            <a:schemeClr val="accent6"/>
          </a:solidFill>
          <a:ln>
            <a:solidFill>
              <a:schemeClr val="tx1"/>
            </a:solidFill>
          </a:ln>
        </p:spPr>
        <p:txBody>
          <a:bodyPr wrap="none" lIns="0" tIns="0" rIns="0" bIns="0" rtlCol="0">
            <a:spAutoFit/>
          </a:bodyPr>
          <a:lstStyle/>
          <a:p>
            <a:pPr>
              <a:lnSpc>
                <a:spcPct val="95000"/>
              </a:lnSpc>
            </a:pPr>
            <a:r>
              <a:rPr lang="en-GB" sz="1600" dirty="0">
                <a:latin typeface="+mn-lt"/>
              </a:rPr>
              <a:t>No</a:t>
            </a:r>
          </a:p>
        </p:txBody>
      </p:sp>
      <p:sp>
        <p:nvSpPr>
          <p:cNvPr id="14" name="TextBox 13">
            <a:extLst>
              <a:ext uri="{FF2B5EF4-FFF2-40B4-BE49-F238E27FC236}">
                <a16:creationId xmlns:a16="http://schemas.microsoft.com/office/drawing/2014/main" id="{984F2A22-43A3-8E4B-A3F6-1FE9BC0EFD93}"/>
              </a:ext>
            </a:extLst>
          </p:cNvPr>
          <p:cNvSpPr txBox="1"/>
          <p:nvPr/>
        </p:nvSpPr>
        <p:spPr>
          <a:xfrm>
            <a:off x="7671918" y="5781445"/>
            <a:ext cx="302519" cy="233910"/>
          </a:xfrm>
          <a:prstGeom prst="rect">
            <a:avLst/>
          </a:prstGeom>
          <a:solidFill>
            <a:schemeClr val="accent6"/>
          </a:solidFill>
          <a:ln>
            <a:solidFill>
              <a:schemeClr val="tx1"/>
            </a:solidFill>
          </a:ln>
        </p:spPr>
        <p:txBody>
          <a:bodyPr wrap="none" lIns="0" tIns="0" rIns="0" bIns="0" rtlCol="0">
            <a:spAutoFit/>
          </a:bodyPr>
          <a:lstStyle/>
          <a:p>
            <a:pPr>
              <a:lnSpc>
                <a:spcPct val="95000"/>
              </a:lnSpc>
            </a:pPr>
            <a:r>
              <a:rPr lang="en-GB" sz="1600" dirty="0">
                <a:latin typeface="+mn-lt"/>
              </a:rPr>
              <a:t>Yes</a:t>
            </a:r>
          </a:p>
        </p:txBody>
      </p:sp>
      <p:sp>
        <p:nvSpPr>
          <p:cNvPr id="15" name="TextBox 14">
            <a:extLst>
              <a:ext uri="{FF2B5EF4-FFF2-40B4-BE49-F238E27FC236}">
                <a16:creationId xmlns:a16="http://schemas.microsoft.com/office/drawing/2014/main" id="{FF1A3A79-5894-5641-B2A3-D89114E9998A}"/>
              </a:ext>
            </a:extLst>
          </p:cNvPr>
          <p:cNvSpPr txBox="1"/>
          <p:nvPr/>
        </p:nvSpPr>
        <p:spPr>
          <a:xfrm>
            <a:off x="8657493" y="5780608"/>
            <a:ext cx="264496" cy="233910"/>
          </a:xfrm>
          <a:prstGeom prst="rect">
            <a:avLst/>
          </a:prstGeom>
          <a:solidFill>
            <a:schemeClr val="accent6"/>
          </a:solidFill>
          <a:ln>
            <a:solidFill>
              <a:schemeClr val="tx1"/>
            </a:solidFill>
          </a:ln>
        </p:spPr>
        <p:txBody>
          <a:bodyPr wrap="none" lIns="0" tIns="0" rIns="0" bIns="0" rtlCol="0">
            <a:spAutoFit/>
          </a:bodyPr>
          <a:lstStyle/>
          <a:p>
            <a:pPr>
              <a:lnSpc>
                <a:spcPct val="95000"/>
              </a:lnSpc>
            </a:pPr>
            <a:r>
              <a:rPr lang="en-GB" sz="1600" dirty="0">
                <a:latin typeface="+mn-lt"/>
              </a:rPr>
              <a:t>No</a:t>
            </a:r>
          </a:p>
        </p:txBody>
      </p:sp>
    </p:spTree>
    <p:extLst>
      <p:ext uri="{BB962C8B-B14F-4D97-AF65-F5344CB8AC3E}">
        <p14:creationId xmlns:p14="http://schemas.microsoft.com/office/powerpoint/2010/main" val="3371563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B83E-DD22-3F41-BACB-64C57B3218C0}"/>
              </a:ext>
            </a:extLst>
          </p:cNvPr>
          <p:cNvSpPr>
            <a:spLocks noGrp="1"/>
          </p:cNvSpPr>
          <p:nvPr>
            <p:ph type="title"/>
          </p:nvPr>
        </p:nvSpPr>
        <p:spPr/>
        <p:txBody>
          <a:bodyPr/>
          <a:lstStyle/>
          <a:p>
            <a:r>
              <a:rPr lang="en-US" dirty="0"/>
              <a:t>Boosted regression trees (BRT)</a:t>
            </a:r>
          </a:p>
        </p:txBody>
      </p:sp>
      <p:sp>
        <p:nvSpPr>
          <p:cNvPr id="3" name="Content Placeholder 2">
            <a:extLst>
              <a:ext uri="{FF2B5EF4-FFF2-40B4-BE49-F238E27FC236}">
                <a16:creationId xmlns:a16="http://schemas.microsoft.com/office/drawing/2014/main" id="{A566E801-6483-2D42-884C-26574C91DD3A}"/>
              </a:ext>
            </a:extLst>
          </p:cNvPr>
          <p:cNvSpPr>
            <a:spLocks noGrp="1"/>
          </p:cNvSpPr>
          <p:nvPr>
            <p:ph idx="1"/>
          </p:nvPr>
        </p:nvSpPr>
        <p:spPr/>
        <p:txBody>
          <a:bodyPr/>
          <a:lstStyle/>
          <a:p>
            <a:r>
              <a:rPr lang="en-US" sz="2400" b="1" dirty="0"/>
              <a:t>What is the difference with Random forest?</a:t>
            </a:r>
          </a:p>
          <a:p>
            <a:pPr lvl="1"/>
            <a:r>
              <a:rPr lang="en-US" sz="2400" dirty="0"/>
              <a:t>In BRT, the random subsalting is weighted by the results of the trees build before.</a:t>
            </a:r>
          </a:p>
          <a:p>
            <a:pPr lvl="2"/>
            <a:r>
              <a:rPr lang="en-US" sz="2800" b="1" i="1" dirty="0">
                <a:sym typeface="Wingdings" pitchFamily="2" charset="2"/>
              </a:rPr>
              <a:t>This is boosting </a:t>
            </a:r>
            <a:r>
              <a:rPr lang="en-US" sz="2800" dirty="0">
                <a:sym typeface="Wingdings" pitchFamily="2" charset="2"/>
              </a:rPr>
              <a:t>  subsequent models aim to correct the “error” of previous models.</a:t>
            </a:r>
            <a:endParaRPr lang="en-US" sz="2400" dirty="0">
              <a:sym typeface="Wingdings" pitchFamily="2" charset="2"/>
            </a:endParaRPr>
          </a:p>
          <a:p>
            <a:pPr lvl="1"/>
            <a:r>
              <a:rPr lang="en-GB" sz="2400" dirty="0"/>
              <a:t>After the first tree is fitted the model will consider the error in the prediction of that tree to fit the next tree (upweight those observation wrongly classified before), and so on.</a:t>
            </a:r>
            <a:endParaRPr lang="en-US" sz="2400" dirty="0"/>
          </a:p>
        </p:txBody>
      </p:sp>
      <p:sp>
        <p:nvSpPr>
          <p:cNvPr id="4" name="Date Placeholder 3">
            <a:extLst>
              <a:ext uri="{FF2B5EF4-FFF2-40B4-BE49-F238E27FC236}">
                <a16:creationId xmlns:a16="http://schemas.microsoft.com/office/drawing/2014/main" id="{0F643C02-6016-3247-9AA2-00F8101AA1D8}"/>
              </a:ext>
            </a:extLst>
          </p:cNvPr>
          <p:cNvSpPr>
            <a:spLocks noGrp="1"/>
          </p:cNvSpPr>
          <p:nvPr>
            <p:ph type="dt" sz="half" idx="10"/>
          </p:nvPr>
        </p:nvSpPr>
        <p:spPr/>
        <p:txBody>
          <a:bodyPr/>
          <a:lstStyle/>
          <a:p>
            <a:fld id="{5C746DF6-564D-5E47-B73E-F5C8EA19F161}" type="datetime1">
              <a:rPr lang="en-GB" smtClean="0"/>
              <a:t>08/11/2022</a:t>
            </a:fld>
            <a:r>
              <a:rPr lang="en-GB"/>
              <a:t>27/08/2018</a:t>
            </a:r>
            <a:endParaRPr lang="en-GB" dirty="0"/>
          </a:p>
        </p:txBody>
      </p:sp>
    </p:spTree>
    <p:extLst>
      <p:ext uri="{BB962C8B-B14F-4D97-AF65-F5344CB8AC3E}">
        <p14:creationId xmlns:p14="http://schemas.microsoft.com/office/powerpoint/2010/main" val="1039017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02CBC6-7801-D34C-BE14-51DCD486D411}"/>
              </a:ext>
            </a:extLst>
          </p:cNvPr>
          <p:cNvSpPr>
            <a:spLocks noGrp="1"/>
          </p:cNvSpPr>
          <p:nvPr>
            <p:ph type="title"/>
          </p:nvPr>
        </p:nvSpPr>
        <p:spPr/>
        <p:txBody>
          <a:bodyPr/>
          <a:lstStyle/>
          <a:p>
            <a:r>
              <a:rPr lang="en-US" dirty="0"/>
              <a:t>Boosted regression trees (BRT)</a:t>
            </a:r>
            <a:br>
              <a:rPr lang="en-US" dirty="0"/>
            </a:br>
            <a:r>
              <a:rPr lang="en-US" dirty="0"/>
              <a:t>Why (NOT) use these?</a:t>
            </a:r>
            <a:endParaRPr lang="en-GB" dirty="0"/>
          </a:p>
        </p:txBody>
      </p:sp>
      <p:sp>
        <p:nvSpPr>
          <p:cNvPr id="4" name="Date Placeholder 3">
            <a:extLst>
              <a:ext uri="{FF2B5EF4-FFF2-40B4-BE49-F238E27FC236}">
                <a16:creationId xmlns:a16="http://schemas.microsoft.com/office/drawing/2014/main" id="{096FBC5A-67C5-DD40-95D6-FE00913DB956}"/>
              </a:ext>
            </a:extLst>
          </p:cNvPr>
          <p:cNvSpPr>
            <a:spLocks noGrp="1"/>
          </p:cNvSpPr>
          <p:nvPr>
            <p:ph type="dt" sz="half" idx="10"/>
          </p:nvPr>
        </p:nvSpPr>
        <p:spPr/>
        <p:txBody>
          <a:bodyPr/>
          <a:lstStyle/>
          <a:p>
            <a:fld id="{D0A869C3-E307-A24A-AE56-32C6A8A9DADC}" type="datetime1">
              <a:rPr lang="en-GB" smtClean="0"/>
              <a:t>08/11/2022</a:t>
            </a:fld>
            <a:r>
              <a:rPr lang="en-GB"/>
              <a:t>27/08/2018</a:t>
            </a:r>
            <a:endParaRPr lang="en-GB" dirty="0"/>
          </a:p>
        </p:txBody>
      </p:sp>
      <p:sp>
        <p:nvSpPr>
          <p:cNvPr id="2" name="Rectangle 1">
            <a:extLst>
              <a:ext uri="{FF2B5EF4-FFF2-40B4-BE49-F238E27FC236}">
                <a16:creationId xmlns:a16="http://schemas.microsoft.com/office/drawing/2014/main" id="{EF5F6445-14E7-7F1B-E56B-B769665F8FED}"/>
              </a:ext>
            </a:extLst>
          </p:cNvPr>
          <p:cNvSpPr/>
          <p:nvPr/>
        </p:nvSpPr>
        <p:spPr bwMode="auto">
          <a:xfrm>
            <a:off x="985838" y="1958975"/>
            <a:ext cx="4890175" cy="4183325"/>
          </a:xfrm>
          <a:prstGeom prst="rect">
            <a:avLst/>
          </a:prstGeom>
          <a:solidFill>
            <a:schemeClr val="accent2"/>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nSpc>
                <a:spcPct val="95000"/>
              </a:lnSpc>
            </a:pPr>
            <a:r>
              <a:rPr lang="en-GB" sz="3200" b="1" dirty="0">
                <a:solidFill>
                  <a:schemeClr val="bg1"/>
                </a:solidFill>
                <a:latin typeface="+mn-lt"/>
              </a:rPr>
              <a:t>Advantages</a:t>
            </a:r>
          </a:p>
          <a:p>
            <a:pPr>
              <a:lnSpc>
                <a:spcPct val="95000"/>
              </a:lnSpc>
            </a:pPr>
            <a:endParaRPr lang="en-GB" sz="1100" dirty="0">
              <a:solidFill>
                <a:schemeClr val="bg1"/>
              </a:solidFill>
              <a:latin typeface="+mn-lt"/>
            </a:endParaRPr>
          </a:p>
          <a:p>
            <a:pPr marL="285750" indent="-285750">
              <a:lnSpc>
                <a:spcPct val="95000"/>
              </a:lnSpc>
              <a:buFont typeface="Arial" panose="020B0604020202020204" pitchFamily="34" charset="0"/>
              <a:buChar char="•"/>
            </a:pPr>
            <a:r>
              <a:rPr lang="en-GB" sz="2000" dirty="0">
                <a:solidFill>
                  <a:schemeClr val="bg1"/>
                </a:solidFill>
                <a:latin typeface="+mn-lt"/>
              </a:rPr>
              <a:t>Can be used with a variety of response types (binomial, gaussian, </a:t>
            </a:r>
            <a:r>
              <a:rPr lang="en-GB" sz="2000" dirty="0" err="1">
                <a:solidFill>
                  <a:schemeClr val="bg1"/>
                </a:solidFill>
                <a:latin typeface="+mn-lt"/>
              </a:rPr>
              <a:t>poisson</a:t>
            </a:r>
            <a:r>
              <a:rPr lang="en-GB" sz="2000" dirty="0">
                <a:solidFill>
                  <a:schemeClr val="bg1"/>
                </a:solidFill>
                <a:latin typeface="+mn-lt"/>
              </a:rPr>
              <a:t>).</a:t>
            </a:r>
          </a:p>
          <a:p>
            <a:pPr marL="285750" indent="-285750">
              <a:lnSpc>
                <a:spcPct val="95000"/>
              </a:lnSpc>
              <a:buFont typeface="Arial" panose="020B0604020202020204" pitchFamily="34" charset="0"/>
              <a:buChar char="•"/>
            </a:pPr>
            <a:r>
              <a:rPr lang="en-GB" sz="2000" dirty="0">
                <a:solidFill>
                  <a:schemeClr val="bg1"/>
                </a:solidFill>
                <a:latin typeface="+mn-lt"/>
              </a:rPr>
              <a:t>Stochastic, which improves predictive performance.</a:t>
            </a:r>
          </a:p>
          <a:p>
            <a:pPr marL="285750" indent="-285750">
              <a:lnSpc>
                <a:spcPct val="95000"/>
              </a:lnSpc>
              <a:buFont typeface="Arial" panose="020B0604020202020204" pitchFamily="34" charset="0"/>
              <a:buChar char="•"/>
            </a:pPr>
            <a:r>
              <a:rPr lang="en-GB" sz="2000" dirty="0">
                <a:solidFill>
                  <a:schemeClr val="bg1"/>
                </a:solidFill>
                <a:latin typeface="+mn-lt"/>
              </a:rPr>
              <a:t>The best fit is automatically detected by the algorithm.</a:t>
            </a:r>
          </a:p>
          <a:p>
            <a:pPr marL="285750" indent="-285750">
              <a:lnSpc>
                <a:spcPct val="95000"/>
              </a:lnSpc>
              <a:buFont typeface="Arial" panose="020B0604020202020204" pitchFamily="34" charset="0"/>
              <a:buChar char="•"/>
            </a:pPr>
            <a:r>
              <a:rPr lang="en-GB" sz="2000" dirty="0">
                <a:solidFill>
                  <a:schemeClr val="bg1"/>
                </a:solidFill>
                <a:latin typeface="+mn-lt"/>
              </a:rPr>
              <a:t>No need for data pre-processing</a:t>
            </a:r>
          </a:p>
          <a:p>
            <a:pPr marL="285750" indent="-285750">
              <a:lnSpc>
                <a:spcPct val="95000"/>
              </a:lnSpc>
              <a:buFont typeface="Arial" panose="020B0604020202020204" pitchFamily="34" charset="0"/>
              <a:buChar char="•"/>
            </a:pPr>
            <a:r>
              <a:rPr lang="en-GB" sz="2000" dirty="0">
                <a:solidFill>
                  <a:schemeClr val="bg1"/>
                </a:solidFill>
                <a:latin typeface="+mn-lt"/>
              </a:rPr>
              <a:t>Model represents the effect of each predictor after accounting for the effects of other predictors.</a:t>
            </a:r>
          </a:p>
          <a:p>
            <a:pPr marL="285750" indent="-285750">
              <a:lnSpc>
                <a:spcPct val="95000"/>
              </a:lnSpc>
              <a:buFont typeface="Arial" panose="020B0604020202020204" pitchFamily="34" charset="0"/>
              <a:buChar char="•"/>
            </a:pPr>
            <a:r>
              <a:rPr lang="en-GB" sz="2000" dirty="0">
                <a:solidFill>
                  <a:schemeClr val="bg1"/>
                </a:solidFill>
                <a:latin typeface="+mn-lt"/>
              </a:rPr>
              <a:t>Robust to missing values and outliers</a:t>
            </a:r>
          </a:p>
          <a:p>
            <a:pPr>
              <a:lnSpc>
                <a:spcPct val="95000"/>
              </a:lnSpc>
            </a:pPr>
            <a:endParaRPr lang="en-GB" sz="1100" dirty="0">
              <a:solidFill>
                <a:schemeClr val="bg1"/>
              </a:solidFill>
              <a:latin typeface="+mn-lt"/>
            </a:endParaRPr>
          </a:p>
          <a:p>
            <a:pPr>
              <a:lnSpc>
                <a:spcPct val="95000"/>
              </a:lnSpc>
            </a:pPr>
            <a:endParaRPr lang="en-GB" sz="1800" dirty="0">
              <a:solidFill>
                <a:schemeClr val="bg1"/>
              </a:solidFill>
              <a:latin typeface="+mn-lt"/>
            </a:endParaRPr>
          </a:p>
        </p:txBody>
      </p:sp>
      <p:sp>
        <p:nvSpPr>
          <p:cNvPr id="3" name="Rectangle 2">
            <a:extLst>
              <a:ext uri="{FF2B5EF4-FFF2-40B4-BE49-F238E27FC236}">
                <a16:creationId xmlns:a16="http://schemas.microsoft.com/office/drawing/2014/main" id="{507FDD1D-4D7C-5717-3995-70BBEC824225}"/>
              </a:ext>
            </a:extLst>
          </p:cNvPr>
          <p:cNvSpPr/>
          <p:nvPr/>
        </p:nvSpPr>
        <p:spPr bwMode="auto">
          <a:xfrm>
            <a:off x="6312812" y="1958975"/>
            <a:ext cx="4890175" cy="4183325"/>
          </a:xfrm>
          <a:prstGeom prst="rect">
            <a:avLst/>
          </a:prstGeom>
          <a:solidFill>
            <a:schemeClr val="accent3"/>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nSpc>
                <a:spcPct val="95000"/>
              </a:lnSpc>
            </a:pPr>
            <a:r>
              <a:rPr lang="en-GB" sz="3200" b="1" dirty="0">
                <a:latin typeface="+mn-lt"/>
              </a:rPr>
              <a:t>Limitations</a:t>
            </a:r>
          </a:p>
          <a:p>
            <a:pPr>
              <a:lnSpc>
                <a:spcPct val="95000"/>
              </a:lnSpc>
            </a:pPr>
            <a:endParaRPr lang="en-GB" sz="1600" dirty="0">
              <a:latin typeface="+mn-lt"/>
            </a:endParaRPr>
          </a:p>
          <a:p>
            <a:pPr marL="285750" indent="-285750">
              <a:lnSpc>
                <a:spcPct val="95000"/>
              </a:lnSpc>
              <a:buFont typeface="Arial" panose="020B0604020202020204" pitchFamily="34" charset="0"/>
              <a:buChar char="•"/>
            </a:pPr>
            <a:r>
              <a:rPr lang="en-GB" sz="2000" dirty="0">
                <a:latin typeface="+mn-lt"/>
              </a:rPr>
              <a:t>Needs at least 2 predictor variables to run.</a:t>
            </a:r>
          </a:p>
          <a:p>
            <a:pPr marL="285750" indent="-285750">
              <a:lnSpc>
                <a:spcPct val="95000"/>
              </a:lnSpc>
              <a:buFont typeface="Arial" panose="020B0604020202020204" pitchFamily="34" charset="0"/>
              <a:buChar char="•"/>
            </a:pPr>
            <a:r>
              <a:rPr lang="en-GB" sz="2000" dirty="0">
                <a:latin typeface="+mn-lt"/>
              </a:rPr>
              <a:t>Data and computational intensive:</a:t>
            </a:r>
          </a:p>
          <a:p>
            <a:pPr marL="895243" lvl="1" indent="-285750">
              <a:lnSpc>
                <a:spcPct val="95000"/>
              </a:lnSpc>
              <a:buFont typeface="Arial" panose="020B0604020202020204" pitchFamily="34" charset="0"/>
              <a:buChar char="•"/>
            </a:pPr>
            <a:r>
              <a:rPr lang="en-GB" sz="2000" dirty="0">
                <a:latin typeface="+mn-lt"/>
              </a:rPr>
              <a:t>you need many observations.</a:t>
            </a:r>
          </a:p>
          <a:p>
            <a:pPr marL="895243" lvl="1" indent="-285750">
              <a:lnSpc>
                <a:spcPct val="95000"/>
              </a:lnSpc>
              <a:buFont typeface="Arial" panose="020B0604020202020204" pitchFamily="34" charset="0"/>
              <a:buChar char="•"/>
            </a:pPr>
            <a:r>
              <a:rPr lang="en-GB" sz="2000" dirty="0">
                <a:latin typeface="+mn-lt"/>
              </a:rPr>
              <a:t>You need many trees.</a:t>
            </a:r>
          </a:p>
          <a:p>
            <a:pPr marL="285750" indent="-285750">
              <a:lnSpc>
                <a:spcPct val="95000"/>
              </a:lnSpc>
              <a:buFont typeface="Arial" panose="020B0604020202020204" pitchFamily="34" charset="0"/>
              <a:buChar char="•"/>
            </a:pPr>
            <a:r>
              <a:rPr lang="en-GB" sz="2000" dirty="0">
                <a:latin typeface="+mn-lt"/>
              </a:rPr>
              <a:t>Sensitive to model specifications.</a:t>
            </a:r>
          </a:p>
          <a:p>
            <a:pPr marL="285750" indent="-285750">
              <a:lnSpc>
                <a:spcPct val="95000"/>
              </a:lnSpc>
              <a:buFont typeface="Arial" panose="020B0604020202020204" pitchFamily="34" charset="0"/>
              <a:buChar char="•"/>
            </a:pPr>
            <a:r>
              <a:rPr lang="en-GB" sz="2000" dirty="0">
                <a:latin typeface="+mn-lt"/>
              </a:rPr>
              <a:t>Raw output are less interpretable.</a:t>
            </a:r>
          </a:p>
          <a:p>
            <a:pPr marL="285750" indent="-285750">
              <a:lnSpc>
                <a:spcPct val="95000"/>
              </a:lnSpc>
              <a:buFont typeface="Arial" panose="020B0604020202020204" pitchFamily="34" charset="0"/>
              <a:buChar char="•"/>
            </a:pPr>
            <a:r>
              <a:rPr lang="en-GB" sz="2000" dirty="0">
                <a:latin typeface="+mn-lt"/>
              </a:rPr>
              <a:t>Can overemphasize outliers.</a:t>
            </a:r>
          </a:p>
        </p:txBody>
      </p:sp>
    </p:spTree>
    <p:extLst>
      <p:ext uri="{BB962C8B-B14F-4D97-AF65-F5344CB8AC3E}">
        <p14:creationId xmlns:p14="http://schemas.microsoft.com/office/powerpoint/2010/main" val="51410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B83E-DD22-3F41-BACB-64C57B3218C0}"/>
              </a:ext>
            </a:extLst>
          </p:cNvPr>
          <p:cNvSpPr>
            <a:spLocks noGrp="1"/>
          </p:cNvSpPr>
          <p:nvPr>
            <p:ph type="title"/>
          </p:nvPr>
        </p:nvSpPr>
        <p:spPr/>
        <p:txBody>
          <a:bodyPr/>
          <a:lstStyle/>
          <a:p>
            <a:r>
              <a:rPr lang="en-US" dirty="0"/>
              <a:t>Boosted regression trees (BRT)</a:t>
            </a:r>
            <a:br>
              <a:rPr lang="en-US" dirty="0"/>
            </a:br>
            <a:r>
              <a:rPr lang="en-US" dirty="0"/>
              <a:t>A generalized view of the algorithm </a:t>
            </a:r>
          </a:p>
        </p:txBody>
      </p:sp>
      <p:sp>
        <p:nvSpPr>
          <p:cNvPr id="4" name="Date Placeholder 3">
            <a:extLst>
              <a:ext uri="{FF2B5EF4-FFF2-40B4-BE49-F238E27FC236}">
                <a16:creationId xmlns:a16="http://schemas.microsoft.com/office/drawing/2014/main" id="{0F643C02-6016-3247-9AA2-00F8101AA1D8}"/>
              </a:ext>
            </a:extLst>
          </p:cNvPr>
          <p:cNvSpPr>
            <a:spLocks noGrp="1"/>
          </p:cNvSpPr>
          <p:nvPr>
            <p:ph type="dt" sz="half" idx="10"/>
          </p:nvPr>
        </p:nvSpPr>
        <p:spPr/>
        <p:txBody>
          <a:bodyPr/>
          <a:lstStyle/>
          <a:p>
            <a:fld id="{5C746DF6-564D-5E47-B73E-F5C8EA19F161}" type="datetime1">
              <a:rPr lang="en-GB" smtClean="0"/>
              <a:t>08/11/2022</a:t>
            </a:fld>
            <a:r>
              <a:rPr lang="en-GB"/>
              <a:t>27/08/2018</a:t>
            </a:r>
            <a:endParaRPr lang="en-GB" dirty="0"/>
          </a:p>
        </p:txBody>
      </p:sp>
      <p:sp>
        <p:nvSpPr>
          <p:cNvPr id="3" name="Content Placeholder 2">
            <a:extLst>
              <a:ext uri="{FF2B5EF4-FFF2-40B4-BE49-F238E27FC236}">
                <a16:creationId xmlns:a16="http://schemas.microsoft.com/office/drawing/2014/main" id="{24AC5A18-165F-A748-BC19-9F68AE5887B9}"/>
              </a:ext>
            </a:extLst>
          </p:cNvPr>
          <p:cNvSpPr>
            <a:spLocks noGrp="1"/>
          </p:cNvSpPr>
          <p:nvPr>
            <p:ph idx="1"/>
          </p:nvPr>
        </p:nvSpPr>
        <p:spPr>
          <a:xfrm>
            <a:off x="985838" y="1960079"/>
            <a:ext cx="4847403" cy="3937484"/>
          </a:xfrm>
        </p:spPr>
        <p:txBody>
          <a:bodyPr/>
          <a:lstStyle/>
          <a:p>
            <a:r>
              <a:rPr lang="en-GB" sz="2400" dirty="0"/>
              <a:t>The final BRT is simply a </a:t>
            </a:r>
            <a:r>
              <a:rPr lang="en-GB" sz="2400" b="1" dirty="0"/>
              <a:t>stagewise additive model</a:t>
            </a:r>
            <a:r>
              <a:rPr lang="en-GB" sz="2400" dirty="0"/>
              <a:t> of </a:t>
            </a:r>
            <a:r>
              <a:rPr lang="en-GB" sz="2400" i="1" dirty="0"/>
              <a:t>n</a:t>
            </a:r>
            <a:r>
              <a:rPr lang="en-GB" sz="2400" dirty="0"/>
              <a:t> individual regression trees</a:t>
            </a:r>
          </a:p>
          <a:p>
            <a:pPr lvl="1"/>
            <a:r>
              <a:rPr lang="en-GB" sz="2400" dirty="0"/>
              <a:t>You start with a poor model that is improved sequentially…</a:t>
            </a:r>
          </a:p>
          <a:p>
            <a:pPr lvl="1"/>
            <a:r>
              <a:rPr lang="en-GB" sz="2400" dirty="0"/>
              <a:t>and ends up with a series of trees that get get close to the true underlying pattern.</a:t>
            </a:r>
          </a:p>
          <a:p>
            <a:pPr marL="252000" lvl="1" indent="0" algn="ctr">
              <a:buNone/>
            </a:pPr>
            <a:endParaRPr lang="en-GB" sz="2400" b="1" dirty="0"/>
          </a:p>
        </p:txBody>
      </p:sp>
      <p:pic>
        <p:nvPicPr>
          <p:cNvPr id="6" name="Picture 5">
            <a:extLst>
              <a:ext uri="{FF2B5EF4-FFF2-40B4-BE49-F238E27FC236}">
                <a16:creationId xmlns:a16="http://schemas.microsoft.com/office/drawing/2014/main" id="{B908BC0A-1258-1B4E-8DE7-46B1973B8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626" y="1719897"/>
            <a:ext cx="4417848" cy="4417848"/>
          </a:xfrm>
          <a:prstGeom prst="rect">
            <a:avLst/>
          </a:prstGeom>
        </p:spPr>
      </p:pic>
      <p:sp>
        <p:nvSpPr>
          <p:cNvPr id="7" name="TextBox 6">
            <a:extLst>
              <a:ext uri="{FF2B5EF4-FFF2-40B4-BE49-F238E27FC236}">
                <a16:creationId xmlns:a16="http://schemas.microsoft.com/office/drawing/2014/main" id="{1D0A2CE6-2782-9C0E-4FCF-014DC73775F5}"/>
              </a:ext>
            </a:extLst>
          </p:cNvPr>
          <p:cNvSpPr txBox="1"/>
          <p:nvPr/>
        </p:nvSpPr>
        <p:spPr>
          <a:xfrm>
            <a:off x="851159" y="5183760"/>
            <a:ext cx="5504426" cy="1077218"/>
          </a:xfrm>
          <a:prstGeom prst="rect">
            <a:avLst/>
          </a:prstGeom>
          <a:solidFill>
            <a:schemeClr val="accent2"/>
          </a:solidFill>
        </p:spPr>
        <p:txBody>
          <a:bodyPr wrap="square">
            <a:spAutoFit/>
          </a:bodyPr>
          <a:lstStyle/>
          <a:p>
            <a:pPr algn="ctr">
              <a:lnSpc>
                <a:spcPct val="100000"/>
              </a:lnSpc>
            </a:pPr>
            <a:r>
              <a:rPr lang="en-GB" sz="3200" b="1" dirty="0">
                <a:solidFill>
                  <a:schemeClr val="bg1"/>
                </a:solidFill>
              </a:rPr>
              <a:t>This is similar to basis functions in GAMs</a:t>
            </a:r>
            <a:endParaRPr lang="en-GB" sz="3200" dirty="0">
              <a:solidFill>
                <a:schemeClr val="bg1"/>
              </a:solidFill>
            </a:endParaRPr>
          </a:p>
        </p:txBody>
      </p:sp>
    </p:spTree>
    <p:extLst>
      <p:ext uri="{BB962C8B-B14F-4D97-AF65-F5344CB8AC3E}">
        <p14:creationId xmlns:p14="http://schemas.microsoft.com/office/powerpoint/2010/main" val="134319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02CBC6-7801-D34C-BE14-51DCD486D411}"/>
              </a:ext>
            </a:extLst>
          </p:cNvPr>
          <p:cNvSpPr>
            <a:spLocks noGrp="1"/>
          </p:cNvSpPr>
          <p:nvPr>
            <p:ph type="title"/>
          </p:nvPr>
        </p:nvSpPr>
        <p:spPr>
          <a:xfrm>
            <a:off x="315913" y="149115"/>
            <a:ext cx="11557000" cy="1309328"/>
          </a:xfrm>
        </p:spPr>
        <p:txBody>
          <a:bodyPr/>
          <a:lstStyle/>
          <a:p>
            <a:r>
              <a:rPr lang="en-US" dirty="0"/>
              <a:t>Boosted regression trees (BRT)</a:t>
            </a:r>
            <a:br>
              <a:rPr lang="en-US" dirty="0"/>
            </a:br>
            <a:r>
              <a:rPr lang="en-US" dirty="0"/>
              <a:t>What do I Need to specify IT?</a:t>
            </a:r>
            <a:endParaRPr lang="en-GB" dirty="0"/>
          </a:p>
        </p:txBody>
      </p:sp>
      <p:sp>
        <p:nvSpPr>
          <p:cNvPr id="6" name="Content Placeholder 5">
            <a:extLst>
              <a:ext uri="{FF2B5EF4-FFF2-40B4-BE49-F238E27FC236}">
                <a16:creationId xmlns:a16="http://schemas.microsoft.com/office/drawing/2014/main" id="{D3B211E7-BC9A-824D-92A2-CBF5A051DC38}"/>
              </a:ext>
            </a:extLst>
          </p:cNvPr>
          <p:cNvSpPr>
            <a:spLocks noGrp="1"/>
          </p:cNvSpPr>
          <p:nvPr>
            <p:ph idx="1"/>
          </p:nvPr>
        </p:nvSpPr>
        <p:spPr/>
        <p:txBody>
          <a:bodyPr/>
          <a:lstStyle/>
          <a:p>
            <a:pPr latinLnBrk="0"/>
            <a:r>
              <a:rPr lang="en-GB" sz="2400" dirty="0"/>
              <a:t>BRT have three important parameters that need to be specified by the user.</a:t>
            </a:r>
          </a:p>
          <a:p>
            <a:pPr lvl="1"/>
            <a:r>
              <a:rPr lang="en-GB" sz="2400" b="1" dirty="0"/>
              <a:t>Bag fraction</a:t>
            </a:r>
            <a:r>
              <a:rPr lang="en-GB" sz="2400" dirty="0"/>
              <a:t>: this defined how big of should be the sample of the original dataset.</a:t>
            </a:r>
          </a:p>
          <a:p>
            <a:pPr lvl="1"/>
            <a:r>
              <a:rPr lang="en-GB" sz="2400" b="1" dirty="0"/>
              <a:t>Tree complexity</a:t>
            </a:r>
            <a:r>
              <a:rPr lang="en-GB" sz="2400" dirty="0"/>
              <a:t>: this controls the number of splits in each tree. </a:t>
            </a:r>
          </a:p>
          <a:p>
            <a:pPr lvl="1"/>
            <a:r>
              <a:rPr lang="en-GB" sz="2400" b="1" dirty="0"/>
              <a:t>Learning rate</a:t>
            </a:r>
            <a:r>
              <a:rPr lang="en-GB" sz="2400" dirty="0"/>
              <a:t>: this determines the contribution of each tree to the growing model. </a:t>
            </a:r>
          </a:p>
        </p:txBody>
      </p:sp>
      <p:sp>
        <p:nvSpPr>
          <p:cNvPr id="4" name="Date Placeholder 3">
            <a:extLst>
              <a:ext uri="{FF2B5EF4-FFF2-40B4-BE49-F238E27FC236}">
                <a16:creationId xmlns:a16="http://schemas.microsoft.com/office/drawing/2014/main" id="{096FBC5A-67C5-DD40-95D6-FE00913DB956}"/>
              </a:ext>
            </a:extLst>
          </p:cNvPr>
          <p:cNvSpPr>
            <a:spLocks noGrp="1"/>
          </p:cNvSpPr>
          <p:nvPr>
            <p:ph type="dt" sz="half" idx="10"/>
          </p:nvPr>
        </p:nvSpPr>
        <p:spPr/>
        <p:txBody>
          <a:bodyPr/>
          <a:lstStyle/>
          <a:p>
            <a:fld id="{D0A869C3-E307-A24A-AE56-32C6A8A9DADC}" type="datetime1">
              <a:rPr lang="en-GB" smtClean="0"/>
              <a:t>08/11/2022</a:t>
            </a:fld>
            <a:r>
              <a:rPr lang="en-GB"/>
              <a:t>27/08/2018</a:t>
            </a:r>
            <a:endParaRPr lang="en-GB" dirty="0"/>
          </a:p>
        </p:txBody>
      </p:sp>
    </p:spTree>
    <p:extLst>
      <p:ext uri="{BB962C8B-B14F-4D97-AF65-F5344CB8AC3E}">
        <p14:creationId xmlns:p14="http://schemas.microsoft.com/office/powerpoint/2010/main" val="2117283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02CBC6-7801-D34C-BE14-51DCD486D411}"/>
              </a:ext>
            </a:extLst>
          </p:cNvPr>
          <p:cNvSpPr>
            <a:spLocks noGrp="1"/>
          </p:cNvSpPr>
          <p:nvPr>
            <p:ph type="title"/>
          </p:nvPr>
        </p:nvSpPr>
        <p:spPr/>
        <p:txBody>
          <a:bodyPr/>
          <a:lstStyle/>
          <a:p>
            <a:r>
              <a:rPr lang="en-US" dirty="0"/>
              <a:t>Boosted regression trees (BRT)</a:t>
            </a:r>
            <a:br>
              <a:rPr lang="en-US" dirty="0"/>
            </a:br>
            <a:r>
              <a:rPr lang="en-US" dirty="0"/>
              <a:t>What Do I Need to specify IT?</a:t>
            </a:r>
            <a:endParaRPr lang="en-GB" dirty="0"/>
          </a:p>
        </p:txBody>
      </p:sp>
      <p:sp>
        <p:nvSpPr>
          <p:cNvPr id="6" name="Content Placeholder 5">
            <a:extLst>
              <a:ext uri="{FF2B5EF4-FFF2-40B4-BE49-F238E27FC236}">
                <a16:creationId xmlns:a16="http://schemas.microsoft.com/office/drawing/2014/main" id="{D3B211E7-BC9A-824D-92A2-CBF5A051DC38}"/>
              </a:ext>
            </a:extLst>
          </p:cNvPr>
          <p:cNvSpPr>
            <a:spLocks noGrp="1"/>
          </p:cNvSpPr>
          <p:nvPr>
            <p:ph idx="1"/>
          </p:nvPr>
        </p:nvSpPr>
        <p:spPr/>
        <p:txBody>
          <a:bodyPr/>
          <a:lstStyle/>
          <a:p>
            <a:pPr latinLnBrk="0"/>
            <a:r>
              <a:rPr lang="en-GB" sz="2400" dirty="0"/>
              <a:t>The important parameters that need to be specified by the user.</a:t>
            </a:r>
          </a:p>
          <a:p>
            <a:pPr lvl="1"/>
            <a:r>
              <a:rPr lang="en-GB" sz="2400" b="1" dirty="0"/>
              <a:t>Tree complexity</a:t>
            </a:r>
            <a:r>
              <a:rPr lang="en-GB" sz="2400" dirty="0"/>
              <a:t>: this controls the number of splits in each tree. </a:t>
            </a:r>
          </a:p>
          <a:p>
            <a:pPr lvl="1"/>
            <a:r>
              <a:rPr lang="en-GB" sz="2400" b="1" dirty="0"/>
              <a:t>Learning rate</a:t>
            </a:r>
            <a:r>
              <a:rPr lang="en-GB" sz="2400" dirty="0"/>
              <a:t>: this determines the contribution of each tree to the growing model. </a:t>
            </a:r>
          </a:p>
          <a:p>
            <a:endParaRPr lang="en-GB" sz="2400" dirty="0"/>
          </a:p>
        </p:txBody>
      </p:sp>
      <p:sp>
        <p:nvSpPr>
          <p:cNvPr id="4" name="Date Placeholder 3">
            <a:extLst>
              <a:ext uri="{FF2B5EF4-FFF2-40B4-BE49-F238E27FC236}">
                <a16:creationId xmlns:a16="http://schemas.microsoft.com/office/drawing/2014/main" id="{096FBC5A-67C5-DD40-95D6-FE00913DB956}"/>
              </a:ext>
            </a:extLst>
          </p:cNvPr>
          <p:cNvSpPr>
            <a:spLocks noGrp="1"/>
          </p:cNvSpPr>
          <p:nvPr>
            <p:ph type="dt" sz="half" idx="10"/>
          </p:nvPr>
        </p:nvSpPr>
        <p:spPr/>
        <p:txBody>
          <a:bodyPr/>
          <a:lstStyle/>
          <a:p>
            <a:fld id="{D0A869C3-E307-A24A-AE56-32C6A8A9DADC}" type="datetime1">
              <a:rPr lang="en-GB" smtClean="0"/>
              <a:t>08/11/2022</a:t>
            </a:fld>
            <a:r>
              <a:rPr lang="en-GB"/>
              <a:t>27/08/2018</a:t>
            </a:r>
            <a:endParaRPr lang="en-GB" dirty="0"/>
          </a:p>
        </p:txBody>
      </p:sp>
      <p:sp>
        <p:nvSpPr>
          <p:cNvPr id="3" name="Rectangle 2">
            <a:extLst>
              <a:ext uri="{FF2B5EF4-FFF2-40B4-BE49-F238E27FC236}">
                <a16:creationId xmlns:a16="http://schemas.microsoft.com/office/drawing/2014/main" id="{4F508011-7756-BE4B-BDDE-8F0F594BF0E2}"/>
              </a:ext>
            </a:extLst>
          </p:cNvPr>
          <p:cNvSpPr/>
          <p:nvPr/>
        </p:nvSpPr>
        <p:spPr>
          <a:xfrm>
            <a:off x="1679050" y="4887796"/>
            <a:ext cx="8833899" cy="954107"/>
          </a:xfrm>
          <a:prstGeom prst="rect">
            <a:avLst/>
          </a:prstGeom>
          <a:solidFill>
            <a:schemeClr val="accent2"/>
          </a:solidFill>
          <a:ln>
            <a:noFill/>
          </a:ln>
        </p:spPr>
        <p:txBody>
          <a:bodyPr wrap="square">
            <a:spAutoFit/>
          </a:bodyPr>
          <a:lstStyle/>
          <a:p>
            <a:pPr algn="ctr">
              <a:lnSpc>
                <a:spcPct val="100000"/>
              </a:lnSpc>
            </a:pPr>
            <a:r>
              <a:rPr lang="en-GB" sz="2800" dirty="0">
                <a:solidFill>
                  <a:schemeClr val="bg1"/>
                </a:solidFill>
                <a:latin typeface="AU Passata" panose="020B0503030502030804" pitchFamily="34" charset="77"/>
              </a:rPr>
              <a:t>These two parameters together determine the number of trees that is required for optimal prediction.</a:t>
            </a:r>
          </a:p>
        </p:txBody>
      </p:sp>
      <p:sp>
        <p:nvSpPr>
          <p:cNvPr id="7" name="Rounded Rectangle 6">
            <a:extLst>
              <a:ext uri="{FF2B5EF4-FFF2-40B4-BE49-F238E27FC236}">
                <a16:creationId xmlns:a16="http://schemas.microsoft.com/office/drawing/2014/main" id="{A551025D-B2A6-5348-9D66-D17C53372450}"/>
              </a:ext>
            </a:extLst>
          </p:cNvPr>
          <p:cNvSpPr/>
          <p:nvPr/>
        </p:nvSpPr>
        <p:spPr bwMode="auto">
          <a:xfrm>
            <a:off x="985837" y="2305877"/>
            <a:ext cx="10220325" cy="1427923"/>
          </a:xfrm>
          <a:prstGeom prst="roundRect">
            <a:avLst>
              <a:gd name="adj" fmla="val 7197"/>
            </a:avLst>
          </a:prstGeom>
          <a:no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cxnSp>
        <p:nvCxnSpPr>
          <p:cNvPr id="9" name="Straight Arrow Connector 8">
            <a:extLst>
              <a:ext uri="{FF2B5EF4-FFF2-40B4-BE49-F238E27FC236}">
                <a16:creationId xmlns:a16="http://schemas.microsoft.com/office/drawing/2014/main" id="{B9FABF9B-8417-7948-BCD9-05B068BE43B7}"/>
              </a:ext>
            </a:extLst>
          </p:cNvPr>
          <p:cNvCxnSpPr>
            <a:cxnSpLocks/>
            <a:stCxn id="3" idx="0"/>
            <a:endCxn id="7" idx="2"/>
          </p:cNvCxnSpPr>
          <p:nvPr/>
        </p:nvCxnSpPr>
        <p:spPr bwMode="auto">
          <a:xfrm flipV="1">
            <a:off x="6096000" y="3733800"/>
            <a:ext cx="0" cy="1153996"/>
          </a:xfrm>
          <a:prstGeom prst="straightConnector1">
            <a:avLst/>
          </a:prstGeom>
          <a:solidFill>
            <a:schemeClr val="accent2"/>
          </a:soli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97254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02CBC6-7801-D34C-BE14-51DCD486D411}"/>
              </a:ext>
            </a:extLst>
          </p:cNvPr>
          <p:cNvSpPr>
            <a:spLocks noGrp="1"/>
          </p:cNvSpPr>
          <p:nvPr>
            <p:ph type="title"/>
          </p:nvPr>
        </p:nvSpPr>
        <p:spPr/>
        <p:txBody>
          <a:bodyPr/>
          <a:lstStyle/>
          <a:p>
            <a:r>
              <a:rPr lang="en-US" dirty="0"/>
              <a:t>Boosted regression trees (BRT)</a:t>
            </a:r>
            <a:br>
              <a:rPr lang="en-US" dirty="0"/>
            </a:br>
            <a:r>
              <a:rPr lang="en-US" dirty="0"/>
              <a:t>What Do I Need to specify IT?</a:t>
            </a:r>
            <a:endParaRPr lang="en-GB" dirty="0"/>
          </a:p>
        </p:txBody>
      </p:sp>
      <p:sp>
        <p:nvSpPr>
          <p:cNvPr id="4" name="Date Placeholder 3">
            <a:extLst>
              <a:ext uri="{FF2B5EF4-FFF2-40B4-BE49-F238E27FC236}">
                <a16:creationId xmlns:a16="http://schemas.microsoft.com/office/drawing/2014/main" id="{096FBC5A-67C5-DD40-95D6-FE00913DB956}"/>
              </a:ext>
            </a:extLst>
          </p:cNvPr>
          <p:cNvSpPr>
            <a:spLocks noGrp="1"/>
          </p:cNvSpPr>
          <p:nvPr>
            <p:ph type="dt" sz="half" idx="10"/>
          </p:nvPr>
        </p:nvSpPr>
        <p:spPr/>
        <p:txBody>
          <a:bodyPr/>
          <a:lstStyle/>
          <a:p>
            <a:fld id="{D0A869C3-E307-A24A-AE56-32C6A8A9DADC}" type="datetime1">
              <a:rPr lang="en-GB" smtClean="0"/>
              <a:t>08/11/2022</a:t>
            </a:fld>
            <a:r>
              <a:rPr lang="en-GB"/>
              <a:t>27/08/2018</a:t>
            </a:r>
            <a:endParaRPr lang="en-GB" dirty="0"/>
          </a:p>
        </p:txBody>
      </p:sp>
      <p:pic>
        <p:nvPicPr>
          <p:cNvPr id="10" name="Picture 9">
            <a:extLst>
              <a:ext uri="{FF2B5EF4-FFF2-40B4-BE49-F238E27FC236}">
                <a16:creationId xmlns:a16="http://schemas.microsoft.com/office/drawing/2014/main" id="{83E01C63-8A8D-0DF2-7AC0-2DF6D32FF611}"/>
              </a:ext>
            </a:extLst>
          </p:cNvPr>
          <p:cNvPicPr>
            <a:picLocks noChangeAspect="1"/>
          </p:cNvPicPr>
          <p:nvPr/>
        </p:nvPicPr>
        <p:blipFill>
          <a:blip r:embed="rId2"/>
          <a:stretch>
            <a:fillRect/>
          </a:stretch>
        </p:blipFill>
        <p:spPr>
          <a:xfrm>
            <a:off x="985838" y="2351325"/>
            <a:ext cx="7772400" cy="3771507"/>
          </a:xfrm>
          <a:prstGeom prst="rect">
            <a:avLst/>
          </a:prstGeom>
        </p:spPr>
      </p:pic>
      <p:sp>
        <p:nvSpPr>
          <p:cNvPr id="11" name="Rectangle 10">
            <a:extLst>
              <a:ext uri="{FF2B5EF4-FFF2-40B4-BE49-F238E27FC236}">
                <a16:creationId xmlns:a16="http://schemas.microsoft.com/office/drawing/2014/main" id="{7CE92ED2-4653-10EB-2373-DE9934F756B2}"/>
              </a:ext>
            </a:extLst>
          </p:cNvPr>
          <p:cNvSpPr/>
          <p:nvPr/>
        </p:nvSpPr>
        <p:spPr bwMode="auto">
          <a:xfrm>
            <a:off x="9194800" y="2221363"/>
            <a:ext cx="2476500" cy="1456618"/>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0"/>
              </a:spcBef>
              <a:spcAft>
                <a:spcPct val="0"/>
              </a:spcAft>
              <a:buClrTx/>
              <a:buSzTx/>
              <a:buFont typeface="AU Passata" pitchFamily="34" charset="0"/>
              <a:buNone/>
              <a:tabLst/>
            </a:pPr>
            <a:r>
              <a:rPr kumimoji="0" lang="en-GB" sz="2400" b="0" i="0" u="none" strike="noStrike" cap="none" normalizeH="0" baseline="0" dirty="0">
                <a:ln>
                  <a:noFill/>
                </a:ln>
                <a:solidFill>
                  <a:schemeClr val="bg1"/>
                </a:solidFill>
                <a:effectLst/>
                <a:latin typeface="AU Passata" pitchFamily="34" charset="0"/>
              </a:rPr>
              <a:t>How many branches per Small trees</a:t>
            </a:r>
          </a:p>
        </p:txBody>
      </p:sp>
      <p:sp>
        <p:nvSpPr>
          <p:cNvPr id="12" name="Rectangle 11">
            <a:extLst>
              <a:ext uri="{FF2B5EF4-FFF2-40B4-BE49-F238E27FC236}">
                <a16:creationId xmlns:a16="http://schemas.microsoft.com/office/drawing/2014/main" id="{52348155-4E98-2A47-5BD5-EF91735E12E9}"/>
              </a:ext>
            </a:extLst>
          </p:cNvPr>
          <p:cNvSpPr/>
          <p:nvPr/>
        </p:nvSpPr>
        <p:spPr bwMode="auto">
          <a:xfrm>
            <a:off x="7274719" y="3842554"/>
            <a:ext cx="3403600" cy="1456618"/>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0"/>
              </a:spcBef>
              <a:spcAft>
                <a:spcPct val="0"/>
              </a:spcAft>
              <a:buClrTx/>
              <a:buSzTx/>
              <a:buFont typeface="AU Passata" pitchFamily="34" charset="0"/>
              <a:buNone/>
              <a:tabLst/>
            </a:pPr>
            <a:r>
              <a:rPr kumimoji="0" lang="en-GB" sz="2400" b="0" i="0" u="none" strike="noStrike" cap="none" normalizeH="0" baseline="0" dirty="0">
                <a:ln>
                  <a:noFill/>
                </a:ln>
                <a:solidFill>
                  <a:schemeClr val="bg1"/>
                </a:solidFill>
                <a:effectLst/>
                <a:latin typeface="AU Passata" pitchFamily="34" charset="0"/>
              </a:rPr>
              <a:t>How much information is gained by each subsequent tree</a:t>
            </a:r>
          </a:p>
        </p:txBody>
      </p:sp>
    </p:spTree>
    <p:extLst>
      <p:ext uri="{BB962C8B-B14F-4D97-AF65-F5344CB8AC3E}">
        <p14:creationId xmlns:p14="http://schemas.microsoft.com/office/powerpoint/2010/main" val="570604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2322-2B6F-1647-B853-EF6CFB9A94C9}"/>
              </a:ext>
            </a:extLst>
          </p:cNvPr>
          <p:cNvSpPr>
            <a:spLocks noGrp="1"/>
          </p:cNvSpPr>
          <p:nvPr>
            <p:ph type="title"/>
          </p:nvPr>
        </p:nvSpPr>
        <p:spPr/>
        <p:txBody>
          <a:bodyPr/>
          <a:lstStyle/>
          <a:p>
            <a:r>
              <a:rPr lang="en-US" dirty="0"/>
              <a:t>Boosted regression trees (BRT)</a:t>
            </a:r>
            <a:br>
              <a:rPr lang="en-US" dirty="0"/>
            </a:br>
            <a:r>
              <a:rPr lang="en-US" dirty="0"/>
              <a:t>using the </a:t>
            </a:r>
            <a:r>
              <a:rPr lang="en-US" dirty="0" err="1">
                <a:latin typeface="Courier New" panose="02070309020205020404" pitchFamily="49" charset="0"/>
                <a:cs typeface="Courier New" panose="02070309020205020404" pitchFamily="49" charset="0"/>
              </a:rPr>
              <a:t>gbm.step</a:t>
            </a:r>
            <a:r>
              <a:rPr lang="en-US" dirty="0">
                <a:latin typeface="Courier New" panose="02070309020205020404" pitchFamily="49" charset="0"/>
                <a:cs typeface="Courier New" panose="02070309020205020404" pitchFamily="49" charset="0"/>
              </a:rPr>
              <a:t> </a:t>
            </a:r>
            <a:r>
              <a:rPr lang="en-US" dirty="0"/>
              <a:t>function</a:t>
            </a:r>
            <a:endParaRPr lang="en-GB" dirty="0"/>
          </a:p>
        </p:txBody>
      </p:sp>
      <p:sp>
        <p:nvSpPr>
          <p:cNvPr id="4" name="Date Placeholder 3">
            <a:extLst>
              <a:ext uri="{FF2B5EF4-FFF2-40B4-BE49-F238E27FC236}">
                <a16:creationId xmlns:a16="http://schemas.microsoft.com/office/drawing/2014/main" id="{6560E9E1-85C1-9345-9BF0-982AF2D1DED5}"/>
              </a:ext>
            </a:extLst>
          </p:cNvPr>
          <p:cNvSpPr>
            <a:spLocks noGrp="1"/>
          </p:cNvSpPr>
          <p:nvPr>
            <p:ph type="dt" sz="half" idx="10"/>
          </p:nvPr>
        </p:nvSpPr>
        <p:spPr/>
        <p:txBody>
          <a:bodyPr/>
          <a:lstStyle/>
          <a:p>
            <a:fld id="{95A9DFC1-08BD-574F-8E09-DDF5B95597DD}" type="datetime1">
              <a:rPr lang="en-GB" smtClean="0"/>
              <a:t>08/11/2022</a:t>
            </a:fld>
            <a:r>
              <a:rPr lang="en-GB"/>
              <a:t>27/08/2018</a:t>
            </a:r>
            <a:endParaRPr lang="en-GB" dirty="0"/>
          </a:p>
        </p:txBody>
      </p:sp>
      <p:sp>
        <p:nvSpPr>
          <p:cNvPr id="8" name="Rectangle 7">
            <a:extLst>
              <a:ext uri="{FF2B5EF4-FFF2-40B4-BE49-F238E27FC236}">
                <a16:creationId xmlns:a16="http://schemas.microsoft.com/office/drawing/2014/main" id="{E412A025-9C19-AA4B-B18A-9A9A9BD8EEBB}"/>
              </a:ext>
            </a:extLst>
          </p:cNvPr>
          <p:cNvSpPr/>
          <p:nvPr/>
        </p:nvSpPr>
        <p:spPr>
          <a:xfrm>
            <a:off x="1200522" y="1760192"/>
            <a:ext cx="9152075" cy="2769989"/>
          </a:xfrm>
          <a:prstGeom prst="rect">
            <a:avLst/>
          </a:prstGeom>
          <a:solidFill>
            <a:schemeClr val="bg1">
              <a:lumMod val="95000"/>
            </a:schemeClr>
          </a:solidFill>
          <a:ln>
            <a:solidFill>
              <a:schemeClr val="tx1"/>
            </a:solidFill>
          </a:ln>
        </p:spPr>
        <p:txBody>
          <a:bodyPr wrap="square">
            <a:spAutoFit/>
          </a:bodyPr>
          <a:lstStyle/>
          <a:p>
            <a:pPr algn="ctr">
              <a:lnSpc>
                <a:spcPct val="100000"/>
              </a:lnSpc>
            </a:pPr>
            <a:r>
              <a:rPr lang="en-GB" sz="2400" b="1" dirty="0">
                <a:latin typeface="AU Passata" panose="020B0503030502030804" pitchFamily="34" charset="77"/>
                <a:cs typeface="Courier New" panose="02070309020205020404" pitchFamily="49" charset="0"/>
              </a:rPr>
              <a:t>Basic implementation via the </a:t>
            </a:r>
            <a:r>
              <a:rPr lang="en-GB" sz="2400" dirty="0" err="1">
                <a:latin typeface="Courier New" panose="02070309020205020404" pitchFamily="49" charset="0"/>
                <a:cs typeface="Courier New" panose="02070309020205020404" pitchFamily="49" charset="0"/>
              </a:rPr>
              <a:t>gbm</a:t>
            </a:r>
            <a:r>
              <a:rPr lang="en-GB" sz="2400" b="1" dirty="0"/>
              <a:t> package</a:t>
            </a:r>
          </a:p>
          <a:p>
            <a:pPr algn="ctr">
              <a:lnSpc>
                <a:spcPct val="100000"/>
              </a:lnSpc>
            </a:pPr>
            <a:endParaRPr lang="en-GB" sz="2400" b="1" dirty="0">
              <a:latin typeface="AU Passata" panose="020B0503030502030804" pitchFamily="34" charset="77"/>
              <a:cs typeface="Courier New" panose="02070309020205020404" pitchFamily="49" charset="0"/>
            </a:endParaRPr>
          </a:p>
          <a:p>
            <a:pPr>
              <a:lnSpc>
                <a:spcPct val="100000"/>
              </a:lnSpc>
            </a:pPr>
            <a:r>
              <a:rPr lang="en-GB" sz="1800" dirty="0" err="1">
                <a:solidFill>
                  <a:srgbClr val="060087"/>
                </a:solidFill>
                <a:latin typeface="Courier New" panose="02070309020205020404" pitchFamily="49" charset="0"/>
                <a:cs typeface="Courier New" panose="02070309020205020404" pitchFamily="49" charset="0"/>
              </a:rPr>
              <a:t>gbm.step</a:t>
            </a:r>
            <a:r>
              <a:rPr lang="en-GB" sz="1800" dirty="0">
                <a:solidFill>
                  <a:srgbClr val="060087"/>
                </a:solidFill>
                <a:latin typeface="Courier New" panose="02070309020205020404" pitchFamily="49" charset="0"/>
                <a:cs typeface="Courier New" panose="02070309020205020404" pitchFamily="49" charset="0"/>
              </a:rPr>
              <a:t>(</a:t>
            </a:r>
            <a:r>
              <a:rPr lang="en-GB" sz="1800" dirty="0">
                <a:solidFill>
                  <a:srgbClr val="000000"/>
                </a:solidFill>
                <a:latin typeface="Courier New" panose="02070309020205020404" pitchFamily="49" charset="0"/>
                <a:cs typeface="Courier New" panose="02070309020205020404" pitchFamily="49" charset="0"/>
              </a:rPr>
              <a:t>data</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err="1"/>
              <a:t>Data.frame</a:t>
            </a:r>
            <a:r>
              <a:rPr lang="en-GB" sz="1800" dirty="0"/>
              <a:t> with all the data</a:t>
            </a:r>
            <a:endParaRPr lang="en-GB" sz="18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800" dirty="0">
                <a:solidFill>
                  <a:srgbClr val="000000"/>
                </a:solidFill>
                <a:latin typeface="Courier New" panose="02070309020205020404" pitchFamily="49" charset="0"/>
                <a:cs typeface="Courier New" panose="02070309020205020404" pitchFamily="49" charset="0"/>
              </a:rPr>
              <a:t>         </a:t>
            </a:r>
            <a:r>
              <a:rPr lang="en-GB" sz="1800" dirty="0" err="1">
                <a:solidFill>
                  <a:srgbClr val="000000"/>
                </a:solidFill>
                <a:latin typeface="Courier New" panose="02070309020205020404" pitchFamily="49" charset="0"/>
                <a:cs typeface="Courier New" panose="02070309020205020404" pitchFamily="49" charset="0"/>
              </a:rPr>
              <a:t>gbm.x</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a:t>Indices or names of predictor variables</a:t>
            </a:r>
          </a:p>
          <a:p>
            <a:pPr>
              <a:lnSpc>
                <a:spcPct val="100000"/>
              </a:lnSpc>
            </a:pPr>
            <a:r>
              <a:rPr lang="en-GB" sz="1800" dirty="0">
                <a:solidFill>
                  <a:srgbClr val="000000"/>
                </a:solidFill>
                <a:latin typeface="Courier New" panose="02070309020205020404" pitchFamily="49" charset="0"/>
                <a:cs typeface="Courier New" panose="02070309020205020404" pitchFamily="49" charset="0"/>
              </a:rPr>
              <a:t>         </a:t>
            </a:r>
            <a:r>
              <a:rPr lang="en-GB" sz="1800" dirty="0" err="1">
                <a:solidFill>
                  <a:srgbClr val="000000"/>
                </a:solidFill>
                <a:latin typeface="Courier New" panose="02070309020205020404" pitchFamily="49" charset="0"/>
                <a:cs typeface="Courier New" panose="02070309020205020404" pitchFamily="49" charset="0"/>
              </a:rPr>
              <a:t>gbm.y</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a:t>Indices or names of the response variable</a:t>
            </a:r>
          </a:p>
          <a:p>
            <a:pPr>
              <a:lnSpc>
                <a:spcPct val="100000"/>
              </a:lnSpc>
            </a:pPr>
            <a:r>
              <a:rPr lang="en-GB" sz="1800" dirty="0">
                <a:solidFill>
                  <a:srgbClr val="000000"/>
                </a:solidFill>
                <a:latin typeface="Courier New" panose="02070309020205020404" pitchFamily="49" charset="0"/>
                <a:cs typeface="Courier New" panose="02070309020205020404" pitchFamily="49" charset="0"/>
              </a:rPr>
              <a:t>         family</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a:t>Type of response [Bernoulli / Poisson / Gaussian]</a:t>
            </a:r>
            <a:endParaRPr lang="en-GB" sz="1800" dirty="0">
              <a:solidFill>
                <a:srgbClr val="060087"/>
              </a:solidFill>
              <a:latin typeface="Courier New" panose="02070309020205020404" pitchFamily="49" charset="0"/>
              <a:cs typeface="Courier New" panose="02070309020205020404" pitchFamily="49" charset="0"/>
            </a:endParaRPr>
          </a:p>
          <a:p>
            <a:pPr>
              <a:lnSpc>
                <a:spcPct val="100000"/>
              </a:lnSpc>
            </a:pPr>
            <a:r>
              <a:rPr lang="en-GB" sz="1800" dirty="0">
                <a:solidFill>
                  <a:srgbClr val="000000"/>
                </a:solidFill>
                <a:latin typeface="Courier New" panose="02070309020205020404" pitchFamily="49" charset="0"/>
                <a:cs typeface="Courier New" panose="02070309020205020404" pitchFamily="49" charset="0"/>
              </a:rPr>
              <a:t>         </a:t>
            </a:r>
            <a:r>
              <a:rPr lang="en-GB" sz="1800" dirty="0" err="1">
                <a:solidFill>
                  <a:srgbClr val="000000"/>
                </a:solidFill>
                <a:latin typeface="Courier New" panose="02070309020205020404" pitchFamily="49" charset="0"/>
                <a:cs typeface="Courier New" panose="02070309020205020404" pitchFamily="49" charset="0"/>
              </a:rPr>
              <a:t>tree.complexity</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a:sym typeface="Wingdings" pitchFamily="2" charset="2"/>
              </a:rPr>
              <a:t>number of splits in each tree</a:t>
            </a:r>
            <a:endParaRPr lang="en-GB" sz="1800" dirty="0"/>
          </a:p>
          <a:p>
            <a:pPr>
              <a:lnSpc>
                <a:spcPct val="100000"/>
              </a:lnSpc>
            </a:pPr>
            <a:r>
              <a:rPr lang="en-GB" sz="1800" dirty="0">
                <a:solidFill>
                  <a:srgbClr val="000000"/>
                </a:solidFill>
                <a:latin typeface="Courier New" panose="02070309020205020404" pitchFamily="49" charset="0"/>
                <a:cs typeface="Courier New" panose="02070309020205020404" pitchFamily="49" charset="0"/>
              </a:rPr>
              <a:t>         </a:t>
            </a:r>
            <a:r>
              <a:rPr lang="en-GB" sz="1800" dirty="0" err="1">
                <a:solidFill>
                  <a:srgbClr val="000000"/>
                </a:solidFill>
                <a:latin typeface="Courier New" panose="02070309020205020404" pitchFamily="49" charset="0"/>
                <a:cs typeface="Courier New" panose="02070309020205020404" pitchFamily="49" charset="0"/>
              </a:rPr>
              <a:t>learning.rate</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a:sym typeface="Wingdings" pitchFamily="2" charset="2"/>
              </a:rPr>
              <a:t>contribution of each tree to the growing mode</a:t>
            </a:r>
            <a:endParaRPr lang="en-GB" sz="18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800" dirty="0">
                <a:solidFill>
                  <a:srgbClr val="000000"/>
                </a:solidFill>
                <a:latin typeface="Courier New" panose="02070309020205020404" pitchFamily="49" charset="0"/>
                <a:cs typeface="Courier New" panose="02070309020205020404" pitchFamily="49" charset="0"/>
              </a:rPr>
              <a:t>         </a:t>
            </a:r>
            <a:r>
              <a:rPr lang="en-GB" sz="1800" dirty="0" err="1">
                <a:solidFill>
                  <a:srgbClr val="000000"/>
                </a:solidFill>
                <a:latin typeface="Courier New" panose="02070309020205020404" pitchFamily="49" charset="0"/>
                <a:cs typeface="Courier New" panose="02070309020205020404" pitchFamily="49" charset="0"/>
              </a:rPr>
              <a:t>bag.fraction</a:t>
            </a:r>
            <a:r>
              <a:rPr lang="en-GB" sz="1800" dirty="0">
                <a:solidFill>
                  <a:srgbClr val="060087"/>
                </a:solidFill>
                <a:latin typeface="Courier New" panose="02070309020205020404" pitchFamily="49" charset="0"/>
                <a:cs typeface="Courier New" panose="02070309020205020404" pitchFamily="49" charset="0"/>
              </a:rPr>
              <a:t>)	</a:t>
            </a:r>
            <a:r>
              <a:rPr lang="en-GB" sz="18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800" dirty="0">
                <a:sym typeface="Wingdings" pitchFamily="2" charset="2"/>
              </a:rPr>
              <a:t>proportion of observations used</a:t>
            </a:r>
            <a:endParaRPr lang="en-GB" sz="1800" dirty="0"/>
          </a:p>
        </p:txBody>
      </p:sp>
      <p:sp>
        <p:nvSpPr>
          <p:cNvPr id="11" name="TextBox 10">
            <a:extLst>
              <a:ext uri="{FF2B5EF4-FFF2-40B4-BE49-F238E27FC236}">
                <a16:creationId xmlns:a16="http://schemas.microsoft.com/office/drawing/2014/main" id="{1C8599EC-0489-B444-8A17-E7F7CCC4AC7D}"/>
              </a:ext>
            </a:extLst>
          </p:cNvPr>
          <p:cNvSpPr txBox="1"/>
          <p:nvPr/>
        </p:nvSpPr>
        <p:spPr>
          <a:xfrm>
            <a:off x="2282024" y="4684981"/>
            <a:ext cx="8070573" cy="1580882"/>
          </a:xfrm>
          <a:prstGeom prst="rect">
            <a:avLst/>
          </a:prstGeom>
          <a:solidFill>
            <a:schemeClr val="bg1">
              <a:lumMod val="95000"/>
            </a:schemeClr>
          </a:solidFill>
          <a:ln>
            <a:solidFill>
              <a:schemeClr val="tx1"/>
            </a:solidFill>
          </a:ln>
        </p:spPr>
        <p:txBody>
          <a:bodyPr wrap="square" lIns="0" tIns="0" rIns="0" bIns="0" rtlCol="0">
            <a:spAutoFit/>
          </a:bodyPr>
          <a:lstStyle/>
          <a:p>
            <a:pPr algn="ctr">
              <a:lnSpc>
                <a:spcPct val="95000"/>
              </a:lnSpc>
            </a:pPr>
            <a:r>
              <a:rPr lang="en-GB" sz="2400" b="1" dirty="0">
                <a:latin typeface="AU Passata" panose="020B0503030502030804" pitchFamily="34" charset="77"/>
                <a:cs typeface="Courier New" panose="02070309020205020404" pitchFamily="49" charset="0"/>
              </a:rPr>
              <a:t>Some advanced arguments</a:t>
            </a:r>
          </a:p>
          <a:p>
            <a:pPr>
              <a:lnSpc>
                <a:spcPct val="95000"/>
              </a:lnSpc>
            </a:pPr>
            <a:r>
              <a:rPr lang="en-GB" sz="1600" dirty="0" err="1">
                <a:latin typeface="Courier New" panose="02070309020205020404" pitchFamily="49" charset="0"/>
                <a:cs typeface="Courier New" panose="02070309020205020404" pitchFamily="49" charset="0"/>
              </a:rPr>
              <a:t>n.folds</a:t>
            </a:r>
            <a:r>
              <a:rPr lang="en-GB" sz="1600" dirty="0">
                <a:latin typeface="+mn-lt"/>
              </a:rPr>
              <a:t> 		</a:t>
            </a:r>
            <a:r>
              <a:rPr lang="en-GB" sz="1600" dirty="0">
                <a:solidFill>
                  <a:srgbClr val="060087"/>
                </a:solidFill>
                <a:latin typeface="Courier New" panose="02070309020205020404" pitchFamily="49" charset="0"/>
                <a:cs typeface="Courier New" panose="02070309020205020404" pitchFamily="49" charset="0"/>
                <a:sym typeface="Wingdings" pitchFamily="2" charset="2"/>
              </a:rPr>
              <a:t></a:t>
            </a:r>
            <a:r>
              <a:rPr lang="en-GB" sz="1600" dirty="0">
                <a:latin typeface="+mn-lt"/>
                <a:sym typeface="Wingdings" pitchFamily="2" charset="2"/>
              </a:rPr>
              <a:t>  Number of cross validations to be done – 10 by default</a:t>
            </a:r>
          </a:p>
          <a:p>
            <a:pPr>
              <a:lnSpc>
                <a:spcPct val="95000"/>
              </a:lnSpc>
            </a:pPr>
            <a:r>
              <a:rPr lang="en-GB" sz="1600" dirty="0" err="1">
                <a:latin typeface="Courier New" panose="02070309020205020404" pitchFamily="49" charset="0"/>
                <a:cs typeface="Courier New" panose="02070309020205020404" pitchFamily="49" charset="0"/>
              </a:rPr>
              <a:t>prev.stratify</a:t>
            </a:r>
            <a:r>
              <a:rPr lang="en-GB" sz="1600" dirty="0"/>
              <a:t> 	</a:t>
            </a:r>
            <a:r>
              <a:rPr lang="en-GB" sz="16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600" dirty="0">
                <a:sym typeface="Wingdings" pitchFamily="2" charset="2"/>
              </a:rPr>
              <a:t>Balance the state of each predictor for each sate of the response.</a:t>
            </a:r>
          </a:p>
          <a:p>
            <a:pPr>
              <a:lnSpc>
                <a:spcPct val="95000"/>
              </a:lnSpc>
            </a:pPr>
            <a:r>
              <a:rPr lang="en-GB" sz="1600" dirty="0">
                <a:sym typeface="Wingdings" pitchFamily="2" charset="2"/>
              </a:rPr>
              <a:t>		      Only active for presence/absence data.</a:t>
            </a:r>
          </a:p>
          <a:p>
            <a:pPr>
              <a:lnSpc>
                <a:spcPct val="95000"/>
              </a:lnSpc>
            </a:pPr>
            <a:r>
              <a:rPr lang="en-GB" sz="1600" dirty="0" err="1">
                <a:latin typeface="Courier New" panose="02070309020205020404" pitchFamily="49" charset="0"/>
                <a:cs typeface="Courier New" panose="02070309020205020404" pitchFamily="49" charset="0"/>
              </a:rPr>
              <a:t>prev.stratify</a:t>
            </a:r>
            <a:r>
              <a:rPr lang="en-GB" sz="1600" dirty="0"/>
              <a:t> 	</a:t>
            </a:r>
            <a:r>
              <a:rPr lang="en-GB" sz="1600" dirty="0">
                <a:solidFill>
                  <a:srgbClr val="060087"/>
                </a:solidFill>
                <a:latin typeface="Courier New" panose="02070309020205020404" pitchFamily="49" charset="0"/>
                <a:cs typeface="Courier New" panose="02070309020205020404" pitchFamily="49" charset="0"/>
                <a:sym typeface="Wingdings" pitchFamily="2" charset="2"/>
              </a:rPr>
              <a:t></a:t>
            </a:r>
            <a:r>
              <a:rPr lang="en-GB" sz="1600" dirty="0">
                <a:sym typeface="Wingdings" pitchFamily="2" charset="2"/>
              </a:rPr>
              <a:t>  Balance the state of each predictor for each sate of the response.</a:t>
            </a:r>
          </a:p>
          <a:p>
            <a:pPr>
              <a:lnSpc>
                <a:spcPct val="95000"/>
              </a:lnSpc>
            </a:pPr>
            <a:r>
              <a:rPr lang="en-GB" sz="1600" dirty="0" err="1">
                <a:latin typeface="Courier New" panose="02070309020205020404" pitchFamily="49" charset="0"/>
                <a:cs typeface="Courier New" panose="02070309020205020404" pitchFamily="49" charset="0"/>
              </a:rPr>
              <a:t>n.trees</a:t>
            </a:r>
            <a:r>
              <a:rPr lang="en-GB" sz="1600" dirty="0"/>
              <a:t>		</a:t>
            </a:r>
            <a:r>
              <a:rPr lang="en-GB" sz="1600" dirty="0">
                <a:solidFill>
                  <a:srgbClr val="060087"/>
                </a:solidFill>
                <a:latin typeface="Courier New" panose="02070309020205020404" pitchFamily="49" charset="0"/>
                <a:cs typeface="Courier New" panose="02070309020205020404" pitchFamily="49" charset="0"/>
                <a:sym typeface="Wingdings" pitchFamily="2" charset="2"/>
              </a:rPr>
              <a:t> </a:t>
            </a:r>
            <a:r>
              <a:rPr lang="en-GB" sz="1600" dirty="0">
                <a:sym typeface="Wingdings" pitchFamily="2" charset="2"/>
              </a:rPr>
              <a:t>Number  trees to be used</a:t>
            </a:r>
            <a:endParaRPr lang="en-GB" sz="1600" dirty="0">
              <a:latin typeface="+mn-lt"/>
            </a:endParaRPr>
          </a:p>
        </p:txBody>
      </p:sp>
    </p:spTree>
    <p:extLst>
      <p:ext uri="{BB962C8B-B14F-4D97-AF65-F5344CB8AC3E}">
        <p14:creationId xmlns:p14="http://schemas.microsoft.com/office/powerpoint/2010/main" val="3790301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7589E-DFEE-C748-9392-3424C998A090}"/>
              </a:ext>
            </a:extLst>
          </p:cNvPr>
          <p:cNvSpPr>
            <a:spLocks noGrp="1"/>
          </p:cNvSpPr>
          <p:nvPr>
            <p:ph type="title"/>
          </p:nvPr>
        </p:nvSpPr>
        <p:spPr/>
        <p:txBody>
          <a:bodyPr/>
          <a:lstStyle/>
          <a:p>
            <a:r>
              <a:rPr lang="en-US" dirty="0"/>
              <a:t>Boosted regression trees (BRT)</a:t>
            </a:r>
            <a:br>
              <a:rPr lang="en-US" dirty="0"/>
            </a:br>
            <a:r>
              <a:rPr lang="en-GB" sz="4800" dirty="0"/>
              <a:t>Variable importance</a:t>
            </a:r>
            <a:endParaRPr lang="en-GB" dirty="0"/>
          </a:p>
        </p:txBody>
      </p:sp>
      <p:sp>
        <p:nvSpPr>
          <p:cNvPr id="4" name="Content Placeholder 3">
            <a:extLst>
              <a:ext uri="{FF2B5EF4-FFF2-40B4-BE49-F238E27FC236}">
                <a16:creationId xmlns:a16="http://schemas.microsoft.com/office/drawing/2014/main" id="{F5E00CFC-CA34-8D47-8783-D85A38D8A3EA}"/>
              </a:ext>
            </a:extLst>
          </p:cNvPr>
          <p:cNvSpPr>
            <a:spLocks noGrp="1"/>
          </p:cNvSpPr>
          <p:nvPr>
            <p:ph idx="1"/>
          </p:nvPr>
        </p:nvSpPr>
        <p:spPr/>
        <p:txBody>
          <a:bodyPr/>
          <a:lstStyle/>
          <a:p>
            <a:r>
              <a:rPr lang="en-GB" sz="2400" dirty="0"/>
              <a:t>Once you have build the “best” model, you would like to know understand the variables that have the largest influence on the response variable.</a:t>
            </a:r>
          </a:p>
          <a:p>
            <a:r>
              <a:rPr lang="en-GB" sz="2400" dirty="0"/>
              <a:t>You can extract this by using either</a:t>
            </a:r>
          </a:p>
          <a:p>
            <a:pPr lvl="1"/>
            <a:endParaRPr lang="en-GB" sz="2400" dirty="0"/>
          </a:p>
          <a:p>
            <a:pPr lvl="1"/>
            <a:r>
              <a:rPr lang="en-GB" sz="2400" dirty="0"/>
              <a:t>The </a:t>
            </a:r>
            <a:r>
              <a:rPr lang="en-GB" sz="2400" dirty="0">
                <a:latin typeface="Courier New" panose="02070309020205020404" pitchFamily="49" charset="0"/>
                <a:cs typeface="Courier New" panose="02070309020205020404" pitchFamily="49" charset="0"/>
              </a:rPr>
              <a:t>summary</a:t>
            </a:r>
            <a:r>
              <a:rPr lang="en-GB" sz="2400" dirty="0"/>
              <a:t> function on a a </a:t>
            </a:r>
            <a:r>
              <a:rPr lang="en-GB" sz="2400" dirty="0" err="1">
                <a:latin typeface="Courier New" panose="02070309020205020404" pitchFamily="49" charset="0"/>
                <a:cs typeface="Courier New" panose="02070309020205020404" pitchFamily="49" charset="0"/>
              </a:rPr>
              <a:t>gbm.step</a:t>
            </a:r>
            <a:r>
              <a:rPr lang="en-GB" sz="2400" dirty="0"/>
              <a:t> crated object [this also prints a plot of variance importance]</a:t>
            </a:r>
          </a:p>
          <a:p>
            <a:pPr lvl="1"/>
            <a:endParaRPr lang="en-GB" sz="2400" dirty="0"/>
          </a:p>
          <a:p>
            <a:pPr lvl="1"/>
            <a:r>
              <a:rPr lang="en-GB" sz="2400" dirty="0"/>
              <a:t>The subscript </a:t>
            </a:r>
            <a:r>
              <a:rPr lang="en-GB" sz="2400" dirty="0">
                <a:latin typeface="Courier New" panose="02070309020205020404" pitchFamily="49" charset="0"/>
                <a:cs typeface="Courier New" panose="02070309020205020404" pitchFamily="49" charset="0"/>
              </a:rPr>
              <a:t>contributions</a:t>
            </a:r>
            <a:r>
              <a:rPr lang="en-GB" sz="2400" dirty="0"/>
              <a:t> in a </a:t>
            </a:r>
            <a:r>
              <a:rPr lang="en-GB" sz="2400" dirty="0" err="1">
                <a:latin typeface="Courier New" panose="02070309020205020404" pitchFamily="49" charset="0"/>
                <a:cs typeface="Courier New" panose="02070309020205020404" pitchFamily="49" charset="0"/>
              </a:rPr>
              <a:t>gbm.step</a:t>
            </a:r>
            <a:r>
              <a:rPr lang="en-GB" sz="2400" dirty="0"/>
              <a:t> crated object</a:t>
            </a:r>
          </a:p>
          <a:p>
            <a:pPr lvl="1"/>
            <a:endParaRPr lang="en-GB" sz="2400" dirty="0"/>
          </a:p>
        </p:txBody>
      </p:sp>
      <p:sp>
        <p:nvSpPr>
          <p:cNvPr id="3" name="Date Placeholder 2">
            <a:extLst>
              <a:ext uri="{FF2B5EF4-FFF2-40B4-BE49-F238E27FC236}">
                <a16:creationId xmlns:a16="http://schemas.microsoft.com/office/drawing/2014/main" id="{19206B12-BD05-184B-8B27-FFE53C6D0A4D}"/>
              </a:ext>
            </a:extLst>
          </p:cNvPr>
          <p:cNvSpPr>
            <a:spLocks noGrp="1"/>
          </p:cNvSpPr>
          <p:nvPr>
            <p:ph type="dt" sz="half" idx="10"/>
          </p:nvPr>
        </p:nvSpPr>
        <p:spPr/>
        <p:txBody>
          <a:bodyPr/>
          <a:lstStyle/>
          <a:p>
            <a:fld id="{366D5B03-C7E1-9044-B6C3-8A701E7CFA65}" type="datetime1">
              <a:rPr lang="en-GB" smtClean="0"/>
              <a:t>08/11/2022</a:t>
            </a:fld>
            <a:r>
              <a:rPr lang="en-GB"/>
              <a:t>27/08/2018</a:t>
            </a:r>
            <a:endParaRPr lang="en-GB" dirty="0"/>
          </a:p>
        </p:txBody>
      </p:sp>
    </p:spTree>
    <p:extLst>
      <p:ext uri="{BB962C8B-B14F-4D97-AF65-F5344CB8AC3E}">
        <p14:creationId xmlns:p14="http://schemas.microsoft.com/office/powerpoint/2010/main" val="311066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7589E-DFEE-C748-9392-3424C998A090}"/>
              </a:ext>
            </a:extLst>
          </p:cNvPr>
          <p:cNvSpPr>
            <a:spLocks noGrp="1"/>
          </p:cNvSpPr>
          <p:nvPr>
            <p:ph type="title"/>
          </p:nvPr>
        </p:nvSpPr>
        <p:spPr/>
        <p:txBody>
          <a:bodyPr/>
          <a:lstStyle/>
          <a:p>
            <a:r>
              <a:rPr lang="en-US" dirty="0"/>
              <a:t>Boosted regression trees (BRT)</a:t>
            </a:r>
            <a:br>
              <a:rPr lang="en-US" dirty="0"/>
            </a:br>
            <a:r>
              <a:rPr lang="en-GB" sz="4800" dirty="0"/>
              <a:t>Variable importance</a:t>
            </a:r>
            <a:endParaRPr lang="en-GB" dirty="0"/>
          </a:p>
        </p:txBody>
      </p:sp>
      <p:sp>
        <p:nvSpPr>
          <p:cNvPr id="3" name="Date Placeholder 2">
            <a:extLst>
              <a:ext uri="{FF2B5EF4-FFF2-40B4-BE49-F238E27FC236}">
                <a16:creationId xmlns:a16="http://schemas.microsoft.com/office/drawing/2014/main" id="{19206B12-BD05-184B-8B27-FFE53C6D0A4D}"/>
              </a:ext>
            </a:extLst>
          </p:cNvPr>
          <p:cNvSpPr>
            <a:spLocks noGrp="1"/>
          </p:cNvSpPr>
          <p:nvPr>
            <p:ph type="dt" sz="half" idx="10"/>
          </p:nvPr>
        </p:nvSpPr>
        <p:spPr/>
        <p:txBody>
          <a:bodyPr/>
          <a:lstStyle/>
          <a:p>
            <a:fld id="{366D5B03-C7E1-9044-B6C3-8A701E7CFA65}" type="datetime1">
              <a:rPr lang="en-GB" smtClean="0"/>
              <a:t>08/11/2022</a:t>
            </a:fld>
            <a:r>
              <a:rPr lang="en-GB"/>
              <a:t>27/08/2018</a:t>
            </a:r>
            <a:endParaRPr lang="en-GB" dirty="0"/>
          </a:p>
        </p:txBody>
      </p:sp>
      <p:grpSp>
        <p:nvGrpSpPr>
          <p:cNvPr id="15" name="Group 14">
            <a:extLst>
              <a:ext uri="{FF2B5EF4-FFF2-40B4-BE49-F238E27FC236}">
                <a16:creationId xmlns:a16="http://schemas.microsoft.com/office/drawing/2014/main" id="{782F2E03-6F47-FA46-BD7A-478D36467997}"/>
              </a:ext>
            </a:extLst>
          </p:cNvPr>
          <p:cNvGrpSpPr/>
          <p:nvPr/>
        </p:nvGrpSpPr>
        <p:grpSpPr>
          <a:xfrm>
            <a:off x="6487428" y="1458443"/>
            <a:ext cx="4890852" cy="4890852"/>
            <a:chOff x="-791268" y="1458443"/>
            <a:chExt cx="4890852" cy="4890852"/>
          </a:xfrm>
        </p:grpSpPr>
        <p:pic>
          <p:nvPicPr>
            <p:cNvPr id="8" name="Picture 7">
              <a:extLst>
                <a:ext uri="{FF2B5EF4-FFF2-40B4-BE49-F238E27FC236}">
                  <a16:creationId xmlns:a16="http://schemas.microsoft.com/office/drawing/2014/main" id="{81CC0DD9-42EA-6F4E-9AC0-EF5DE2DE1873}"/>
                </a:ext>
              </a:extLst>
            </p:cNvPr>
            <p:cNvPicPr>
              <a:picLocks noChangeAspect="1"/>
            </p:cNvPicPr>
            <p:nvPr/>
          </p:nvPicPr>
          <p:blipFill>
            <a:blip r:embed="rId2"/>
            <a:stretch>
              <a:fillRect/>
            </a:stretch>
          </p:blipFill>
          <p:spPr>
            <a:xfrm>
              <a:off x="-791268" y="1458443"/>
              <a:ext cx="4890852" cy="4890852"/>
            </a:xfrm>
            <a:prstGeom prst="rect">
              <a:avLst/>
            </a:prstGeom>
          </p:spPr>
        </p:pic>
        <p:sp>
          <p:nvSpPr>
            <p:cNvPr id="9" name="TextBox 8">
              <a:extLst>
                <a:ext uri="{FF2B5EF4-FFF2-40B4-BE49-F238E27FC236}">
                  <a16:creationId xmlns:a16="http://schemas.microsoft.com/office/drawing/2014/main" id="{E96628C5-5995-8743-965D-115EBD795600}"/>
                </a:ext>
              </a:extLst>
            </p:cNvPr>
            <p:cNvSpPr txBox="1"/>
            <p:nvPr/>
          </p:nvSpPr>
          <p:spPr>
            <a:xfrm>
              <a:off x="1341137" y="5399557"/>
              <a:ext cx="2758447" cy="233910"/>
            </a:xfrm>
            <a:prstGeom prst="rect">
              <a:avLst/>
            </a:prstGeom>
            <a:solidFill>
              <a:srgbClr val="00B0F0"/>
            </a:solidFill>
          </p:spPr>
          <p:txBody>
            <a:bodyPr wrap="none" lIns="0" tIns="0" rIns="0" bIns="0" rtlCol="0">
              <a:spAutoFit/>
            </a:bodyPr>
            <a:lstStyle/>
            <a:p>
              <a:pPr>
                <a:lnSpc>
                  <a:spcPct val="95000"/>
                </a:lnSpc>
              </a:pPr>
              <a:r>
                <a:rPr lang="en-GB" sz="1600" dirty="0">
                  <a:latin typeface="+mn-lt"/>
                </a:rPr>
                <a:t>This predictor has no influence</a:t>
              </a:r>
            </a:p>
          </p:txBody>
        </p:sp>
        <p:cxnSp>
          <p:nvCxnSpPr>
            <p:cNvPr id="11" name="Straight Arrow Connector 10">
              <a:extLst>
                <a:ext uri="{FF2B5EF4-FFF2-40B4-BE49-F238E27FC236}">
                  <a16:creationId xmlns:a16="http://schemas.microsoft.com/office/drawing/2014/main" id="{78AF95F6-7328-9C47-A8E8-64B223F6EC93}"/>
                </a:ext>
              </a:extLst>
            </p:cNvPr>
            <p:cNvCxnSpPr/>
            <p:nvPr/>
          </p:nvCxnSpPr>
          <p:spPr bwMode="auto">
            <a:xfrm flipH="1">
              <a:off x="468779" y="5516512"/>
              <a:ext cx="872358" cy="0"/>
            </a:xfrm>
            <a:prstGeom prst="straightConnector1">
              <a:avLst/>
            </a:prstGeom>
            <a:solidFill>
              <a:schemeClr val="accent2"/>
            </a:solidFill>
            <a:ln w="1778" cap="flat" cmpd="sng" algn="ctr">
              <a:solidFill>
                <a:schemeClr val="tx1"/>
              </a:solidFill>
              <a:prstDash val="solid"/>
              <a:round/>
              <a:headEnd type="none" w="med" len="med"/>
              <a:tailEnd type="triangle"/>
            </a:ln>
            <a:effectLst/>
          </p:spPr>
        </p:cxnSp>
      </p:grpSp>
      <p:sp>
        <p:nvSpPr>
          <p:cNvPr id="14" name="Rectangle 13">
            <a:extLst>
              <a:ext uri="{FF2B5EF4-FFF2-40B4-BE49-F238E27FC236}">
                <a16:creationId xmlns:a16="http://schemas.microsoft.com/office/drawing/2014/main" id="{421F9CA0-FB9D-5C49-AD7A-62B48098B3D5}"/>
              </a:ext>
            </a:extLst>
          </p:cNvPr>
          <p:cNvSpPr/>
          <p:nvPr/>
        </p:nvSpPr>
        <p:spPr>
          <a:xfrm>
            <a:off x="1168989" y="2160375"/>
            <a:ext cx="4263586" cy="3539430"/>
          </a:xfrm>
          <a:prstGeom prst="rect">
            <a:avLst/>
          </a:prstGeom>
          <a:solidFill>
            <a:schemeClr val="bg1">
              <a:lumMod val="95000"/>
            </a:schemeClr>
          </a:solidFill>
          <a:ln>
            <a:solidFill>
              <a:schemeClr val="tx1"/>
            </a:solidFill>
          </a:ln>
        </p:spPr>
        <p:txBody>
          <a:bodyPr wrap="square">
            <a:spAutoFit/>
          </a:bodyPr>
          <a:lstStyle/>
          <a:p>
            <a:pPr>
              <a:lnSpc>
                <a:spcPct val="100000"/>
              </a:lnSpc>
            </a:pPr>
            <a:r>
              <a:rPr lang="en-GB" sz="1600" dirty="0">
                <a:solidFill>
                  <a:srgbClr val="060087"/>
                </a:solidFill>
                <a:latin typeface="Courier New" panose="02070309020205020404" pitchFamily="49" charset="0"/>
                <a:cs typeface="Courier New" panose="02070309020205020404" pitchFamily="49" charset="0"/>
              </a:rPr>
              <a:t>&gt;</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60087"/>
                </a:solidFill>
                <a:latin typeface="Courier New" panose="02070309020205020404" pitchFamily="49" charset="0"/>
                <a:cs typeface="Courier New" panose="02070309020205020404" pitchFamily="49" charset="0"/>
              </a:rPr>
              <a:t>summary(</a:t>
            </a:r>
            <a:r>
              <a:rPr lang="en-GB" sz="1600" dirty="0">
                <a:solidFill>
                  <a:srgbClr val="000000"/>
                </a:solidFill>
                <a:latin typeface="Courier New" panose="02070309020205020404" pitchFamily="49" charset="0"/>
                <a:cs typeface="Courier New" panose="02070309020205020404" pitchFamily="49" charset="0"/>
              </a:rPr>
              <a:t>angaus.tc5.lr01</a:t>
            </a:r>
            <a:r>
              <a:rPr lang="en-GB" sz="1600" dirty="0">
                <a:solidFill>
                  <a:srgbClr val="060087"/>
                </a:solidFill>
                <a:latin typeface="Courier New" panose="02070309020205020404" pitchFamily="49" charset="0"/>
                <a:cs typeface="Courier New" panose="02070309020205020404" pitchFamily="49" charset="0"/>
              </a:rPr>
              <a:t>,</a:t>
            </a:r>
            <a:r>
              <a:rPr lang="en-GB" sz="1600" dirty="0">
                <a:solidFill>
                  <a:srgbClr val="000000"/>
                </a:solidFill>
                <a:latin typeface="Courier New" panose="02070309020205020404" pitchFamily="49" charset="0"/>
                <a:cs typeface="Courier New" panose="02070309020205020404" pitchFamily="49" charset="0"/>
              </a:rPr>
              <a:t>las</a:t>
            </a:r>
            <a:r>
              <a:rPr lang="en-GB" sz="1600" dirty="0">
                <a:solidFill>
                  <a:srgbClr val="060087"/>
                </a:solidFill>
                <a:latin typeface="Courier New" panose="02070309020205020404" pitchFamily="49" charset="0"/>
                <a:cs typeface="Courier New" panose="02070309020205020404" pitchFamily="49" charset="0"/>
              </a:rPr>
              <a:t>=</a:t>
            </a:r>
            <a:r>
              <a:rPr lang="en-GB" sz="1600" dirty="0">
                <a:solidFill>
                  <a:srgbClr val="0B4213"/>
                </a:solidFill>
                <a:latin typeface="Courier New" panose="02070309020205020404" pitchFamily="49" charset="0"/>
                <a:cs typeface="Courier New" panose="02070309020205020404" pitchFamily="49" charset="0"/>
              </a:rPr>
              <a:t>2</a:t>
            </a:r>
            <a:r>
              <a:rPr lang="en-GB" sz="1600" dirty="0">
                <a:solidFill>
                  <a:srgbClr val="060087"/>
                </a:solidFill>
                <a:latin typeface="Courier New" panose="02070309020205020404" pitchFamily="49" charset="0"/>
                <a:cs typeface="Courier New" panose="02070309020205020404" pitchFamily="49" charset="0"/>
              </a:rPr>
              <a:t>)</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00000"/>
                </a:solidFill>
                <a:latin typeface="Courier New" panose="02070309020205020404" pitchFamily="49" charset="0"/>
                <a:cs typeface="Courier New" panose="02070309020205020404" pitchFamily="49" charset="0"/>
              </a:rPr>
              <a:t>var</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rel.inf</a:t>
            </a:r>
            <a:endParaRPr lang="en-GB" sz="1600" dirty="0">
              <a:solidFill>
                <a:srgbClr val="9E0003"/>
              </a:solidFill>
              <a:latin typeface="Courier New" panose="02070309020205020404" pitchFamily="49" charset="0"/>
              <a:cs typeface="Courier New" panose="02070309020205020404" pitchFamily="49" charset="0"/>
            </a:endParaRPr>
          </a:p>
          <a:p>
            <a:pPr>
              <a:lnSpc>
                <a:spcPct val="100000"/>
              </a:lnSpc>
            </a:pPr>
            <a:r>
              <a:rPr lang="en-GB" sz="1600" dirty="0" err="1">
                <a:solidFill>
                  <a:srgbClr val="000000"/>
                </a:solidFill>
                <a:latin typeface="Courier New" panose="02070309020205020404" pitchFamily="49" charset="0"/>
                <a:cs typeface="Courier New" panose="02070309020205020404" pitchFamily="49" charset="0"/>
              </a:rPr>
              <a:t>SegSumT</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SegSumT</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26.833196</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err="1">
                <a:solidFill>
                  <a:srgbClr val="000000"/>
                </a:solidFill>
                <a:latin typeface="Courier New" panose="02070309020205020404" pitchFamily="49" charset="0"/>
                <a:cs typeface="Courier New" panose="02070309020205020404" pitchFamily="49" charset="0"/>
              </a:rPr>
              <a:t>USNative</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USNative</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13.628545</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err="1">
                <a:solidFill>
                  <a:srgbClr val="000000"/>
                </a:solidFill>
                <a:latin typeface="Courier New" panose="02070309020205020404" pitchFamily="49" charset="0"/>
                <a:cs typeface="Courier New" panose="02070309020205020404" pitchFamily="49" charset="0"/>
              </a:rPr>
              <a:t>LocSed</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LocSed</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11.702216</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a:solidFill>
                  <a:srgbClr val="000000"/>
                </a:solidFill>
                <a:latin typeface="Courier New" panose="02070309020205020404" pitchFamily="49" charset="0"/>
                <a:cs typeface="Courier New" panose="02070309020205020404" pitchFamily="49" charset="0"/>
              </a:rPr>
              <a:t>Method</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00000"/>
                </a:solidFill>
                <a:latin typeface="Courier New" panose="02070309020205020404" pitchFamily="49" charset="0"/>
                <a:cs typeface="Courier New" panose="02070309020205020404" pitchFamily="49" charset="0"/>
              </a:rPr>
              <a:t>Method</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9.472981</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err="1">
                <a:solidFill>
                  <a:srgbClr val="000000"/>
                </a:solidFill>
                <a:latin typeface="Courier New" panose="02070309020205020404" pitchFamily="49" charset="0"/>
                <a:cs typeface="Courier New" panose="02070309020205020404" pitchFamily="49" charset="0"/>
              </a:rPr>
              <a:t>USAvgT</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USAvgT</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7.320455</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err="1">
                <a:solidFill>
                  <a:srgbClr val="000000"/>
                </a:solidFill>
                <a:latin typeface="Courier New" panose="02070309020205020404" pitchFamily="49" charset="0"/>
                <a:cs typeface="Courier New" panose="02070309020205020404" pitchFamily="49" charset="0"/>
              </a:rPr>
              <a:t>DSMaxSlope</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DSMaxSlope</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6.299540</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err="1">
                <a:solidFill>
                  <a:srgbClr val="000000"/>
                </a:solidFill>
                <a:latin typeface="Courier New" panose="02070309020205020404" pitchFamily="49" charset="0"/>
                <a:cs typeface="Courier New" panose="02070309020205020404" pitchFamily="49" charset="0"/>
              </a:rPr>
              <a:t>DSDist</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DSDist</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6.252498</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err="1">
                <a:solidFill>
                  <a:srgbClr val="000000"/>
                </a:solidFill>
                <a:latin typeface="Courier New" panose="02070309020205020404" pitchFamily="49" charset="0"/>
                <a:cs typeface="Courier New" panose="02070309020205020404" pitchFamily="49" charset="0"/>
              </a:rPr>
              <a:t>SegLowFlow</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SegLowFlow</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5.620587</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err="1">
                <a:solidFill>
                  <a:srgbClr val="000000"/>
                </a:solidFill>
                <a:latin typeface="Courier New" panose="02070309020205020404" pitchFamily="49" charset="0"/>
                <a:cs typeface="Courier New" panose="02070309020205020404" pitchFamily="49" charset="0"/>
              </a:rPr>
              <a:t>SegTSeas</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SegTSeas</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5.099794</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err="1">
                <a:solidFill>
                  <a:srgbClr val="000000"/>
                </a:solidFill>
                <a:latin typeface="Courier New" panose="02070309020205020404" pitchFamily="49" charset="0"/>
                <a:cs typeface="Courier New" panose="02070309020205020404" pitchFamily="49" charset="0"/>
              </a:rPr>
              <a:t>USRainDays</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USRainDays</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4.079246</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err="1">
                <a:solidFill>
                  <a:srgbClr val="000000"/>
                </a:solidFill>
                <a:latin typeface="Courier New" panose="02070309020205020404" pitchFamily="49" charset="0"/>
                <a:cs typeface="Courier New" panose="02070309020205020404" pitchFamily="49" charset="0"/>
              </a:rPr>
              <a:t>USSlope</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USSlope</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3.690943</a:t>
            </a:r>
            <a:endParaRPr lang="en-GB" sz="1600" dirty="0">
              <a:solidFill>
                <a:srgbClr val="000000"/>
              </a:solidFill>
              <a:latin typeface="Courier New" panose="02070309020205020404" pitchFamily="49" charset="0"/>
              <a:cs typeface="Courier New" panose="02070309020205020404" pitchFamily="49" charset="0"/>
            </a:endParaRPr>
          </a:p>
          <a:p>
            <a:pPr>
              <a:lnSpc>
                <a:spcPct val="100000"/>
              </a:lnSpc>
            </a:pPr>
            <a:r>
              <a:rPr lang="en-GB" sz="1600" dirty="0" err="1">
                <a:solidFill>
                  <a:srgbClr val="000000"/>
                </a:solidFill>
                <a:latin typeface="Courier New" panose="02070309020205020404" pitchFamily="49" charset="0"/>
                <a:cs typeface="Courier New" panose="02070309020205020404" pitchFamily="49" charset="0"/>
              </a:rPr>
              <a:t>DSDam</a:t>
            </a:r>
            <a:r>
              <a:rPr lang="en-GB" sz="1600" dirty="0">
                <a:solidFill>
                  <a:srgbClr val="9E0003"/>
                </a:solidFill>
                <a:latin typeface="Courier New" panose="02070309020205020404" pitchFamily="49" charset="0"/>
                <a:cs typeface="Courier New" panose="02070309020205020404" pitchFamily="49" charset="0"/>
              </a:rPr>
              <a:t>           </a:t>
            </a:r>
            <a:r>
              <a:rPr lang="en-GB" sz="1600" dirty="0" err="1">
                <a:solidFill>
                  <a:srgbClr val="000000"/>
                </a:solidFill>
                <a:latin typeface="Courier New" panose="02070309020205020404" pitchFamily="49" charset="0"/>
                <a:cs typeface="Courier New" panose="02070309020205020404" pitchFamily="49" charset="0"/>
              </a:rPr>
              <a:t>DSDam</a:t>
            </a:r>
            <a:r>
              <a:rPr lang="en-GB" sz="1600" dirty="0">
                <a:solidFill>
                  <a:srgbClr val="9E0003"/>
                </a:solidFill>
                <a:latin typeface="Courier New" panose="02070309020205020404" pitchFamily="49" charset="0"/>
                <a:cs typeface="Courier New" panose="02070309020205020404" pitchFamily="49" charset="0"/>
              </a:rPr>
              <a:t>  </a:t>
            </a:r>
            <a:r>
              <a:rPr lang="en-GB" sz="1600" dirty="0">
                <a:solidFill>
                  <a:srgbClr val="0B4213"/>
                </a:solidFill>
                <a:latin typeface="Courier New" panose="02070309020205020404" pitchFamily="49" charset="0"/>
                <a:cs typeface="Courier New" panose="02070309020205020404" pitchFamily="49" charset="0"/>
              </a:rPr>
              <a:t>0.000000</a:t>
            </a:r>
            <a:endParaRPr lang="en-GB" sz="1600" dirty="0">
              <a:solidFill>
                <a:srgbClr val="9E0003"/>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47347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985838" y="980728"/>
            <a:ext cx="10220325" cy="3937000"/>
          </a:xfrm>
        </p:spPr>
        <p:txBody>
          <a:bodyPr anchor="ctr">
            <a:normAutofit/>
          </a:bodyPr>
          <a:lstStyle/>
          <a:p>
            <a:r>
              <a:rPr lang="en-GB" sz="6600" b="1" dirty="0">
                <a:solidFill>
                  <a:srgbClr val="C00000"/>
                </a:solidFill>
                <a:latin typeface="+mj-lt"/>
              </a:rPr>
              <a:t>So far so good?</a:t>
            </a:r>
          </a:p>
          <a:p>
            <a:r>
              <a:rPr lang="en-GB" sz="6600" b="1" dirty="0">
                <a:solidFill>
                  <a:srgbClr val="FFFF00"/>
                </a:solidFill>
                <a:latin typeface="+mj-lt"/>
              </a:rPr>
              <a:t>Any questions?</a:t>
            </a:r>
          </a:p>
          <a:p>
            <a:r>
              <a:rPr lang="en-GB" sz="6600" b="1" dirty="0">
                <a:solidFill>
                  <a:srgbClr val="00B050"/>
                </a:solidFill>
                <a:latin typeface="+mj-lt"/>
              </a:rPr>
              <a:t>Ready to finish?</a:t>
            </a:r>
          </a:p>
        </p:txBody>
      </p:sp>
    </p:spTree>
    <p:extLst>
      <p:ext uri="{BB962C8B-B14F-4D97-AF65-F5344CB8AC3E}">
        <p14:creationId xmlns:p14="http://schemas.microsoft.com/office/powerpoint/2010/main" val="182595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A36F-EDA7-F14E-A6B5-638CF406D157}"/>
              </a:ext>
            </a:extLst>
          </p:cNvPr>
          <p:cNvSpPr>
            <a:spLocks noGrp="1"/>
          </p:cNvSpPr>
          <p:nvPr>
            <p:ph type="title"/>
          </p:nvPr>
        </p:nvSpPr>
        <p:spPr/>
        <p:txBody>
          <a:bodyPr/>
          <a:lstStyle/>
          <a:p>
            <a:r>
              <a:rPr lang="en-US" sz="4800" cap="none" dirty="0"/>
              <a:t>WHY USE TREE MODELS?</a:t>
            </a:r>
            <a:endParaRPr lang="en-US" sz="4800" dirty="0"/>
          </a:p>
        </p:txBody>
      </p:sp>
      <p:sp>
        <p:nvSpPr>
          <p:cNvPr id="3" name="Content Placeholder 2">
            <a:extLst>
              <a:ext uri="{FF2B5EF4-FFF2-40B4-BE49-F238E27FC236}">
                <a16:creationId xmlns:a16="http://schemas.microsoft.com/office/drawing/2014/main" id="{8E9B1586-AD3D-6D4A-9CAA-7533C7CD2267}"/>
              </a:ext>
            </a:extLst>
          </p:cNvPr>
          <p:cNvSpPr>
            <a:spLocks noGrp="1"/>
          </p:cNvSpPr>
          <p:nvPr>
            <p:ph idx="1"/>
          </p:nvPr>
        </p:nvSpPr>
        <p:spPr>
          <a:xfrm>
            <a:off x="985838" y="1373187"/>
            <a:ext cx="10220325" cy="4521199"/>
          </a:xfrm>
        </p:spPr>
        <p:txBody>
          <a:bodyPr/>
          <a:lstStyle/>
          <a:p>
            <a:pPr lvl="1"/>
            <a:r>
              <a:rPr lang="en-US" sz="2400" dirty="0"/>
              <a:t>They are simple to interpret</a:t>
            </a:r>
          </a:p>
          <a:p>
            <a:pPr lvl="1"/>
            <a:r>
              <a:rPr lang="en-US" sz="2400" dirty="0"/>
              <a:t>Great for initial data inspection.</a:t>
            </a:r>
          </a:p>
          <a:p>
            <a:pPr lvl="1"/>
            <a:r>
              <a:rPr lang="en-US" sz="2400" dirty="0"/>
              <a:t>Give a very clear picture of the structure of the data.</a:t>
            </a:r>
          </a:p>
          <a:p>
            <a:pPr lvl="1"/>
            <a:r>
              <a:rPr lang="en-US" sz="2400" dirty="0"/>
              <a:t>Provide a highly intuitive insight into the kinds of interactions between variables.</a:t>
            </a:r>
          </a:p>
          <a:p>
            <a:pPr lvl="1"/>
            <a:r>
              <a:rPr lang="en-GB" sz="2400" dirty="0">
                <a:sym typeface="Wingdings" pitchFamily="2" charset="2"/>
              </a:rPr>
              <a:t>Require little to no data preparation.</a:t>
            </a:r>
          </a:p>
          <a:p>
            <a:pPr lvl="1"/>
            <a:r>
              <a:rPr lang="en-GB" sz="2400" dirty="0">
                <a:sym typeface="Wingdings" pitchFamily="2" charset="2"/>
              </a:rPr>
              <a:t>Great to handle non-linearities.</a:t>
            </a:r>
            <a:endParaRPr lang="en-US" sz="2400" dirty="0"/>
          </a:p>
        </p:txBody>
      </p:sp>
      <p:sp>
        <p:nvSpPr>
          <p:cNvPr id="4" name="Date Placeholder 3">
            <a:extLst>
              <a:ext uri="{FF2B5EF4-FFF2-40B4-BE49-F238E27FC236}">
                <a16:creationId xmlns:a16="http://schemas.microsoft.com/office/drawing/2014/main" id="{AA4CB2E6-4B70-434F-8C30-4BC86AE5B7ED}"/>
              </a:ext>
            </a:extLst>
          </p:cNvPr>
          <p:cNvSpPr>
            <a:spLocks noGrp="1"/>
          </p:cNvSpPr>
          <p:nvPr>
            <p:ph type="dt" sz="half" idx="10"/>
          </p:nvPr>
        </p:nvSpPr>
        <p:spPr/>
        <p:txBody>
          <a:bodyPr/>
          <a:lstStyle/>
          <a:p>
            <a:fld id="{19188D0E-1279-D844-87E3-EE3A684096B9}" type="datetime1">
              <a:rPr lang="en-GB" smtClean="0"/>
              <a:t>08/11/2022</a:t>
            </a:fld>
            <a:r>
              <a:rPr lang="en-GB" dirty="0"/>
              <a:t>27/08/2018</a:t>
            </a:r>
          </a:p>
        </p:txBody>
      </p:sp>
      <p:sp>
        <p:nvSpPr>
          <p:cNvPr id="6" name="TextBox 5">
            <a:extLst>
              <a:ext uri="{FF2B5EF4-FFF2-40B4-BE49-F238E27FC236}">
                <a16:creationId xmlns:a16="http://schemas.microsoft.com/office/drawing/2014/main" id="{AADCF116-92C9-3847-C94D-D929BF3FED79}"/>
              </a:ext>
            </a:extLst>
          </p:cNvPr>
          <p:cNvSpPr txBox="1"/>
          <p:nvPr/>
        </p:nvSpPr>
        <p:spPr>
          <a:xfrm>
            <a:off x="989014" y="4878724"/>
            <a:ext cx="10217149" cy="1015663"/>
          </a:xfrm>
          <a:prstGeom prst="rect">
            <a:avLst/>
          </a:prstGeom>
          <a:solidFill>
            <a:schemeClr val="accent2"/>
          </a:solidFill>
        </p:spPr>
        <p:txBody>
          <a:bodyPr wrap="square">
            <a:spAutoFit/>
          </a:bodyPr>
          <a:lstStyle/>
          <a:p>
            <a:pPr algn="ctr">
              <a:lnSpc>
                <a:spcPct val="100000"/>
              </a:lnSpc>
            </a:pPr>
            <a:r>
              <a:rPr lang="en-GB" sz="3200" b="1" dirty="0">
                <a:solidFill>
                  <a:schemeClr val="bg1"/>
                </a:solidFill>
              </a:rPr>
              <a:t>But they are black boxes</a:t>
            </a:r>
          </a:p>
          <a:p>
            <a:pPr algn="ctr">
              <a:lnSpc>
                <a:spcPct val="100000"/>
              </a:lnSpc>
            </a:pPr>
            <a:r>
              <a:rPr lang="en-GB" sz="2800" dirty="0">
                <a:solidFill>
                  <a:schemeClr val="bg1"/>
                </a:solidFill>
              </a:rPr>
              <a:t>we know that a variable has an effect but not what is the effect</a:t>
            </a:r>
          </a:p>
        </p:txBody>
      </p:sp>
    </p:spTree>
    <p:extLst>
      <p:ext uri="{BB962C8B-B14F-4D97-AF65-F5344CB8AC3E}">
        <p14:creationId xmlns:p14="http://schemas.microsoft.com/office/powerpoint/2010/main" val="491899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83431C-B2E1-5845-B143-31019E070A0F}"/>
              </a:ext>
            </a:extLst>
          </p:cNvPr>
          <p:cNvSpPr>
            <a:spLocks noGrp="1"/>
          </p:cNvSpPr>
          <p:nvPr>
            <p:ph type="title"/>
          </p:nvPr>
        </p:nvSpPr>
        <p:spPr/>
        <p:txBody>
          <a:bodyPr/>
          <a:lstStyle/>
          <a:p>
            <a:r>
              <a:rPr lang="en-GB" dirty="0"/>
              <a:t>In summary…</a:t>
            </a:r>
          </a:p>
        </p:txBody>
      </p:sp>
      <p:sp>
        <p:nvSpPr>
          <p:cNvPr id="5" name="Content Placeholder 4">
            <a:extLst>
              <a:ext uri="{FF2B5EF4-FFF2-40B4-BE49-F238E27FC236}">
                <a16:creationId xmlns:a16="http://schemas.microsoft.com/office/drawing/2014/main" id="{9C07CDF8-E997-4E47-9F88-079EEDFD2DE3}"/>
              </a:ext>
            </a:extLst>
          </p:cNvPr>
          <p:cNvSpPr>
            <a:spLocks noGrp="1"/>
          </p:cNvSpPr>
          <p:nvPr>
            <p:ph idx="1"/>
          </p:nvPr>
        </p:nvSpPr>
        <p:spPr/>
        <p:txBody>
          <a:bodyPr/>
          <a:lstStyle/>
          <a:p>
            <a:pPr marL="457200" indent="-457200">
              <a:buFont typeface="Arial" panose="020B0604020202020204" pitchFamily="34" charset="0"/>
              <a:buChar char="•"/>
            </a:pPr>
            <a:r>
              <a:rPr lang="en-GB" sz="2400" dirty="0"/>
              <a:t>Classification and Regression trees  (CART) provides tool to recursive partitioning of a </a:t>
            </a:r>
            <a:r>
              <a:rPr lang="en-GB" sz="2400" b="1" dirty="0"/>
              <a:t>response variable </a:t>
            </a:r>
            <a:r>
              <a:rPr lang="en-GB" sz="2400" dirty="0"/>
              <a:t>under the control of a set of </a:t>
            </a:r>
            <a:r>
              <a:rPr lang="en-GB" sz="2400" b="1" dirty="0"/>
              <a:t>explanatory variables</a:t>
            </a:r>
            <a:r>
              <a:rPr lang="en-GB" sz="2400" dirty="0"/>
              <a:t>.</a:t>
            </a:r>
          </a:p>
          <a:p>
            <a:pPr lvl="2"/>
            <a:r>
              <a:rPr lang="en-GB" sz="2400" dirty="0"/>
              <a:t>Classification trees </a:t>
            </a:r>
            <a:r>
              <a:rPr lang="en-GB" sz="2400" dirty="0">
                <a:sym typeface="Wingdings" pitchFamily="2" charset="2"/>
              </a:rPr>
              <a:t> a categorical response.</a:t>
            </a:r>
          </a:p>
          <a:p>
            <a:pPr lvl="2"/>
            <a:r>
              <a:rPr lang="en-GB" sz="2400" dirty="0">
                <a:sym typeface="Wingdings" pitchFamily="2" charset="2"/>
              </a:rPr>
              <a:t>Regression trees  a quantitative response.</a:t>
            </a:r>
          </a:p>
          <a:p>
            <a:pPr marL="457200" indent="-457200">
              <a:buFont typeface="Arial" panose="020B0604020202020204" pitchFamily="34" charset="0"/>
              <a:buChar char="•"/>
            </a:pPr>
            <a:r>
              <a:rPr lang="en-GB" sz="2400" dirty="0">
                <a:sym typeface="Wingdings" pitchFamily="2" charset="2"/>
              </a:rPr>
              <a:t>The goal is to create sequential partitions that minimize a measure of </a:t>
            </a:r>
            <a:r>
              <a:rPr lang="en-US" sz="2400" dirty="0"/>
              <a:t>purity of the classification</a:t>
            </a:r>
            <a:endParaRPr lang="en-GB" sz="2400" dirty="0">
              <a:sym typeface="Wingdings" pitchFamily="2" charset="2"/>
            </a:endParaRPr>
          </a:p>
          <a:p>
            <a:pPr marL="457200" indent="-457200">
              <a:buFont typeface="Arial" panose="020B0604020202020204" pitchFamily="34" charset="0"/>
              <a:buChar char="•"/>
            </a:pPr>
            <a:endParaRPr lang="en-GB" sz="2400" dirty="0"/>
          </a:p>
          <a:p>
            <a:pPr marL="457200" indent="-457200">
              <a:buFont typeface="Arial" panose="020B0604020202020204" pitchFamily="34" charset="0"/>
              <a:buChar char="•"/>
            </a:pPr>
            <a:endParaRPr lang="en-GB" sz="2400" dirty="0"/>
          </a:p>
        </p:txBody>
      </p:sp>
    </p:spTree>
    <p:extLst>
      <p:ext uri="{BB962C8B-B14F-4D97-AF65-F5344CB8AC3E}">
        <p14:creationId xmlns:p14="http://schemas.microsoft.com/office/powerpoint/2010/main" val="3657869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83431C-B2E1-5845-B143-31019E070A0F}"/>
              </a:ext>
            </a:extLst>
          </p:cNvPr>
          <p:cNvSpPr>
            <a:spLocks noGrp="1"/>
          </p:cNvSpPr>
          <p:nvPr>
            <p:ph type="title"/>
          </p:nvPr>
        </p:nvSpPr>
        <p:spPr/>
        <p:txBody>
          <a:bodyPr/>
          <a:lstStyle/>
          <a:p>
            <a:r>
              <a:rPr lang="en-GB" dirty="0"/>
              <a:t>In summary…</a:t>
            </a:r>
          </a:p>
        </p:txBody>
      </p:sp>
      <p:sp>
        <p:nvSpPr>
          <p:cNvPr id="5" name="Content Placeholder 4">
            <a:extLst>
              <a:ext uri="{FF2B5EF4-FFF2-40B4-BE49-F238E27FC236}">
                <a16:creationId xmlns:a16="http://schemas.microsoft.com/office/drawing/2014/main" id="{9C07CDF8-E997-4E47-9F88-079EEDFD2DE3}"/>
              </a:ext>
            </a:extLst>
          </p:cNvPr>
          <p:cNvSpPr>
            <a:spLocks noGrp="1"/>
          </p:cNvSpPr>
          <p:nvPr>
            <p:ph idx="1"/>
          </p:nvPr>
        </p:nvSpPr>
        <p:spPr/>
        <p:txBody>
          <a:bodyPr/>
          <a:lstStyle/>
          <a:p>
            <a:pPr marL="457200" indent="-457200">
              <a:buFont typeface="Arial" panose="020B0604020202020204" pitchFamily="34" charset="0"/>
              <a:buChar char="•"/>
            </a:pPr>
            <a:r>
              <a:rPr lang="en-GB" sz="2400" dirty="0">
                <a:sym typeface="Wingdings" pitchFamily="2" charset="2"/>
              </a:rPr>
              <a:t>The focus of is producing the best prediction (measured by node purity); and to optimize these </a:t>
            </a:r>
            <a:r>
              <a:rPr lang="en-GB" sz="2400" dirty="0"/>
              <a:t>CART </a:t>
            </a:r>
            <a:r>
              <a:rPr lang="en-GB" sz="2400" dirty="0">
                <a:sym typeface="Wingdings" pitchFamily="2" charset="2"/>
              </a:rPr>
              <a:t>can be combined with</a:t>
            </a:r>
          </a:p>
          <a:p>
            <a:pPr marL="889200" lvl="1" indent="-457200"/>
            <a:r>
              <a:rPr lang="en-GB" sz="2400" b="1" dirty="0">
                <a:sym typeface="Wingdings" pitchFamily="2" charset="2"/>
              </a:rPr>
              <a:t>Bagging Techniques </a:t>
            </a:r>
            <a:r>
              <a:rPr lang="en-GB" sz="2400" dirty="0">
                <a:sym typeface="Wingdings" pitchFamily="2" charset="2"/>
              </a:rPr>
              <a:t> Random forests</a:t>
            </a:r>
          </a:p>
          <a:p>
            <a:pPr marL="889200" lvl="1" indent="-457200"/>
            <a:r>
              <a:rPr lang="en-GB" sz="2400" b="1" dirty="0">
                <a:sym typeface="Wingdings" pitchFamily="2" charset="2"/>
              </a:rPr>
              <a:t>Boosting techniques </a:t>
            </a:r>
            <a:r>
              <a:rPr lang="en-GB" sz="2400" dirty="0">
                <a:sym typeface="Wingdings" pitchFamily="2" charset="2"/>
              </a:rPr>
              <a:t> Boosted regression trees </a:t>
            </a:r>
          </a:p>
          <a:p>
            <a:pPr lvl="1" indent="0">
              <a:buNone/>
            </a:pPr>
            <a:r>
              <a:rPr lang="en-GB" sz="2400" dirty="0"/>
              <a:t>… to provide a series of predictions that when combined result in a more accurate prediction than that of any individual tree.</a:t>
            </a:r>
          </a:p>
          <a:p>
            <a:pPr lvl="1" indent="0">
              <a:buNone/>
            </a:pPr>
            <a:endParaRPr lang="en-GB" sz="2400" dirty="0"/>
          </a:p>
          <a:p>
            <a:pPr marL="457200" indent="-457200">
              <a:buFont typeface="Arial" panose="020B0604020202020204" pitchFamily="34" charset="0"/>
              <a:buChar char="•"/>
            </a:pPr>
            <a:endParaRPr lang="en-GB" sz="2400" dirty="0"/>
          </a:p>
          <a:p>
            <a:pPr marL="457200" indent="-457200">
              <a:buFont typeface="Arial" panose="020B0604020202020204" pitchFamily="34" charset="0"/>
              <a:buChar char="•"/>
            </a:pPr>
            <a:endParaRPr lang="en-GB" sz="2400" dirty="0"/>
          </a:p>
        </p:txBody>
      </p:sp>
    </p:spTree>
    <p:extLst>
      <p:ext uri="{BB962C8B-B14F-4D97-AF65-F5344CB8AC3E}">
        <p14:creationId xmlns:p14="http://schemas.microsoft.com/office/powerpoint/2010/main" val="848176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969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A36F-EDA7-F14E-A6B5-638CF406D157}"/>
              </a:ext>
            </a:extLst>
          </p:cNvPr>
          <p:cNvSpPr>
            <a:spLocks noGrp="1"/>
          </p:cNvSpPr>
          <p:nvPr>
            <p:ph type="title"/>
          </p:nvPr>
        </p:nvSpPr>
        <p:spPr/>
        <p:txBody>
          <a:bodyPr/>
          <a:lstStyle/>
          <a:p>
            <a:r>
              <a:rPr lang="en-US" sz="4800" cap="none" dirty="0"/>
              <a:t>PARTS OF A TREE MODEL</a:t>
            </a:r>
            <a:endParaRPr lang="en-US" sz="4800" dirty="0"/>
          </a:p>
        </p:txBody>
      </p:sp>
      <p:sp>
        <p:nvSpPr>
          <p:cNvPr id="4" name="Date Placeholder 3">
            <a:extLst>
              <a:ext uri="{FF2B5EF4-FFF2-40B4-BE49-F238E27FC236}">
                <a16:creationId xmlns:a16="http://schemas.microsoft.com/office/drawing/2014/main" id="{AA4CB2E6-4B70-434F-8C30-4BC86AE5B7ED}"/>
              </a:ext>
            </a:extLst>
          </p:cNvPr>
          <p:cNvSpPr>
            <a:spLocks noGrp="1"/>
          </p:cNvSpPr>
          <p:nvPr>
            <p:ph type="dt" sz="half" idx="10"/>
          </p:nvPr>
        </p:nvSpPr>
        <p:spPr>
          <a:xfrm>
            <a:off x="2078181" y="6946090"/>
            <a:ext cx="0" cy="0"/>
          </a:xfrm>
        </p:spPr>
        <p:txBody>
          <a:bodyPr/>
          <a:lstStyle/>
          <a:p>
            <a:fld id="{19188D0E-1279-D844-87E3-EE3A684096B9}" type="datetime1">
              <a:rPr lang="en-GB" smtClean="0"/>
              <a:t>08/11/2022</a:t>
            </a:fld>
            <a:r>
              <a:rPr lang="en-GB"/>
              <a:t>27/08/2018</a:t>
            </a:r>
            <a:endParaRPr lang="en-GB" dirty="0"/>
          </a:p>
        </p:txBody>
      </p:sp>
      <p:grpSp>
        <p:nvGrpSpPr>
          <p:cNvPr id="102" name="Group 101">
            <a:extLst>
              <a:ext uri="{FF2B5EF4-FFF2-40B4-BE49-F238E27FC236}">
                <a16:creationId xmlns:a16="http://schemas.microsoft.com/office/drawing/2014/main" id="{C195D230-D75B-F34C-B9AC-8F118F042556}"/>
              </a:ext>
            </a:extLst>
          </p:cNvPr>
          <p:cNvGrpSpPr/>
          <p:nvPr/>
        </p:nvGrpSpPr>
        <p:grpSpPr>
          <a:xfrm>
            <a:off x="4430940" y="1402576"/>
            <a:ext cx="723981" cy="793962"/>
            <a:chOff x="4646946" y="1045069"/>
            <a:chExt cx="723981" cy="793962"/>
          </a:xfrm>
        </p:grpSpPr>
        <p:sp>
          <p:nvSpPr>
            <p:cNvPr id="7" name="TextBox 6">
              <a:extLst>
                <a:ext uri="{FF2B5EF4-FFF2-40B4-BE49-F238E27FC236}">
                  <a16:creationId xmlns:a16="http://schemas.microsoft.com/office/drawing/2014/main" id="{1C44BB86-EE21-FB44-A2A3-B0CAEA4CF171}"/>
                </a:ext>
              </a:extLst>
            </p:cNvPr>
            <p:cNvSpPr txBox="1"/>
            <p:nvPr/>
          </p:nvSpPr>
          <p:spPr>
            <a:xfrm>
              <a:off x="4646946" y="1429688"/>
              <a:ext cx="723981" cy="409343"/>
            </a:xfrm>
            <a:prstGeom prst="rect">
              <a:avLst/>
            </a:prstGeom>
            <a:noFill/>
            <a:ln>
              <a:noFill/>
            </a:ln>
          </p:spPr>
          <p:txBody>
            <a:bodyPr wrap="none" lIns="0" tIns="0" rIns="0" bIns="0" rtlCol="0">
              <a:spAutoFit/>
            </a:bodyPr>
            <a:lstStyle/>
            <a:p>
              <a:pPr>
                <a:lnSpc>
                  <a:spcPct val="95000"/>
                </a:lnSpc>
              </a:pPr>
              <a:r>
                <a:rPr lang="en-US" sz="2800" dirty="0">
                  <a:latin typeface="+mn-lt"/>
                </a:rPr>
                <a:t>Root</a:t>
              </a:r>
            </a:p>
          </p:txBody>
        </p:sp>
        <p:cxnSp>
          <p:nvCxnSpPr>
            <p:cNvPr id="9" name="Straight Arrow Connector 8">
              <a:extLst>
                <a:ext uri="{FF2B5EF4-FFF2-40B4-BE49-F238E27FC236}">
                  <a16:creationId xmlns:a16="http://schemas.microsoft.com/office/drawing/2014/main" id="{B71547E6-8862-8E49-A405-46C60D59BA38}"/>
                </a:ext>
              </a:extLst>
            </p:cNvPr>
            <p:cNvCxnSpPr>
              <a:cxnSpLocks/>
              <a:stCxn id="7" idx="0"/>
              <a:endCxn id="71" idx="4"/>
            </p:cNvCxnSpPr>
            <p:nvPr/>
          </p:nvCxnSpPr>
          <p:spPr bwMode="auto">
            <a:xfrm flipV="1">
              <a:off x="5008937" y="1045069"/>
              <a:ext cx="0" cy="384619"/>
            </a:xfrm>
            <a:prstGeom prst="straightConnector1">
              <a:avLst/>
            </a:prstGeom>
            <a:solidFill>
              <a:schemeClr val="accent2"/>
            </a:solidFill>
            <a:ln w="38100" cap="flat" cmpd="sng" algn="ctr">
              <a:solidFill>
                <a:schemeClr val="tx1"/>
              </a:solidFill>
              <a:prstDash val="solid"/>
              <a:round/>
              <a:headEnd type="none" w="med" len="med"/>
              <a:tailEnd type="triangle"/>
            </a:ln>
            <a:effectLst/>
          </p:spPr>
        </p:cxnSp>
      </p:grpSp>
      <p:grpSp>
        <p:nvGrpSpPr>
          <p:cNvPr id="99" name="Group 98">
            <a:extLst>
              <a:ext uri="{FF2B5EF4-FFF2-40B4-BE49-F238E27FC236}">
                <a16:creationId xmlns:a16="http://schemas.microsoft.com/office/drawing/2014/main" id="{B9C0E4C7-0AA6-DB42-B60C-589890919AEB}"/>
              </a:ext>
            </a:extLst>
          </p:cNvPr>
          <p:cNvGrpSpPr/>
          <p:nvPr/>
        </p:nvGrpSpPr>
        <p:grpSpPr>
          <a:xfrm>
            <a:off x="2787194" y="3893010"/>
            <a:ext cx="6686478" cy="1999266"/>
            <a:chOff x="-3195998" y="5752054"/>
            <a:chExt cx="6686478" cy="1999266"/>
          </a:xfrm>
        </p:grpSpPr>
        <p:sp>
          <p:nvSpPr>
            <p:cNvPr id="10" name="Rectangle 9">
              <a:extLst>
                <a:ext uri="{FF2B5EF4-FFF2-40B4-BE49-F238E27FC236}">
                  <a16:creationId xmlns:a16="http://schemas.microsoft.com/office/drawing/2014/main" id="{C5789E55-BD91-F643-80B0-DA7C30D8D845}"/>
                </a:ext>
              </a:extLst>
            </p:cNvPr>
            <p:cNvSpPr/>
            <p:nvPr/>
          </p:nvSpPr>
          <p:spPr>
            <a:xfrm>
              <a:off x="2412493" y="6074122"/>
              <a:ext cx="1077987" cy="523220"/>
            </a:xfrm>
            <a:prstGeom prst="rect">
              <a:avLst/>
            </a:prstGeom>
            <a:noFill/>
            <a:ln>
              <a:noFill/>
            </a:ln>
          </p:spPr>
          <p:txBody>
            <a:bodyPr wrap="none">
              <a:spAutoFit/>
            </a:bodyPr>
            <a:lstStyle/>
            <a:p>
              <a:pPr>
                <a:lnSpc>
                  <a:spcPct val="100000"/>
                </a:lnSpc>
              </a:pPr>
              <a:r>
                <a:rPr lang="en-US" sz="2800" dirty="0">
                  <a:latin typeface="+mn-lt"/>
                </a:rPr>
                <a:t>Leaf's</a:t>
              </a:r>
            </a:p>
          </p:txBody>
        </p:sp>
        <p:sp>
          <p:nvSpPr>
            <p:cNvPr id="11" name="Oval 10">
              <a:extLst>
                <a:ext uri="{FF2B5EF4-FFF2-40B4-BE49-F238E27FC236}">
                  <a16:creationId xmlns:a16="http://schemas.microsoft.com/office/drawing/2014/main" id="{E55FE73A-46D8-F045-AFC9-6AF875970FB4}"/>
                </a:ext>
              </a:extLst>
            </p:cNvPr>
            <p:cNvSpPr/>
            <p:nvPr/>
          </p:nvSpPr>
          <p:spPr bwMode="auto">
            <a:xfrm>
              <a:off x="1725372" y="7166742"/>
              <a:ext cx="645160" cy="354012"/>
            </a:xfrm>
            <a:prstGeom prst="ellipse">
              <a:avLst/>
            </a:prstGeom>
            <a:solidFill>
              <a:schemeClr val="bg1">
                <a:lumMod val="95000"/>
              </a:schemeClr>
            </a:solidFill>
            <a:ln w="28575" cap="flat" cmpd="sng" algn="ctr">
              <a:solidFill>
                <a:schemeClr val="accent2"/>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 name="Oval 11">
              <a:extLst>
                <a:ext uri="{FF2B5EF4-FFF2-40B4-BE49-F238E27FC236}">
                  <a16:creationId xmlns:a16="http://schemas.microsoft.com/office/drawing/2014/main" id="{1944A265-2374-4C45-97FA-5D153B23ABB9}"/>
                </a:ext>
              </a:extLst>
            </p:cNvPr>
            <p:cNvSpPr/>
            <p:nvPr/>
          </p:nvSpPr>
          <p:spPr bwMode="auto">
            <a:xfrm>
              <a:off x="723437" y="7166742"/>
              <a:ext cx="645160" cy="354012"/>
            </a:xfrm>
            <a:prstGeom prst="ellipse">
              <a:avLst/>
            </a:prstGeom>
            <a:solidFill>
              <a:schemeClr val="bg1">
                <a:lumMod val="95000"/>
              </a:schemeClr>
            </a:solidFill>
            <a:ln w="28575" cap="flat" cmpd="sng" algn="ctr">
              <a:solidFill>
                <a:schemeClr val="accent2"/>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 name="Oval 12">
              <a:extLst>
                <a:ext uri="{FF2B5EF4-FFF2-40B4-BE49-F238E27FC236}">
                  <a16:creationId xmlns:a16="http://schemas.microsoft.com/office/drawing/2014/main" id="{1F6B55BE-87F6-2647-B2E2-980A5401C7D4}"/>
                </a:ext>
              </a:extLst>
            </p:cNvPr>
            <p:cNvSpPr/>
            <p:nvPr/>
          </p:nvSpPr>
          <p:spPr bwMode="auto">
            <a:xfrm>
              <a:off x="-271547" y="7397308"/>
              <a:ext cx="645160" cy="354012"/>
            </a:xfrm>
            <a:prstGeom prst="ellipse">
              <a:avLst/>
            </a:prstGeom>
            <a:solidFill>
              <a:schemeClr val="bg1">
                <a:lumMod val="95000"/>
              </a:schemeClr>
            </a:solidFill>
            <a:ln w="28575" cap="flat" cmpd="sng" algn="ctr">
              <a:solidFill>
                <a:schemeClr val="accent2"/>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4" name="Oval 13">
              <a:extLst>
                <a:ext uri="{FF2B5EF4-FFF2-40B4-BE49-F238E27FC236}">
                  <a16:creationId xmlns:a16="http://schemas.microsoft.com/office/drawing/2014/main" id="{02F2411F-15E5-5B43-80FE-90739086BD27}"/>
                </a:ext>
              </a:extLst>
            </p:cNvPr>
            <p:cNvSpPr/>
            <p:nvPr/>
          </p:nvSpPr>
          <p:spPr bwMode="auto">
            <a:xfrm>
              <a:off x="-1242157" y="7397308"/>
              <a:ext cx="645160" cy="354012"/>
            </a:xfrm>
            <a:prstGeom prst="ellipse">
              <a:avLst/>
            </a:prstGeom>
            <a:solidFill>
              <a:schemeClr val="bg1">
                <a:lumMod val="95000"/>
              </a:schemeClr>
            </a:solidFill>
            <a:ln w="28575" cap="flat" cmpd="sng" algn="ctr">
              <a:solidFill>
                <a:schemeClr val="accent2"/>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5" name="Oval 14">
              <a:extLst>
                <a:ext uri="{FF2B5EF4-FFF2-40B4-BE49-F238E27FC236}">
                  <a16:creationId xmlns:a16="http://schemas.microsoft.com/office/drawing/2014/main" id="{3EC433A3-C861-9941-AD4D-34DC01323214}"/>
                </a:ext>
              </a:extLst>
            </p:cNvPr>
            <p:cNvSpPr/>
            <p:nvPr/>
          </p:nvSpPr>
          <p:spPr bwMode="auto">
            <a:xfrm>
              <a:off x="-2201015" y="7397308"/>
              <a:ext cx="645160" cy="354012"/>
            </a:xfrm>
            <a:prstGeom prst="ellipse">
              <a:avLst/>
            </a:prstGeom>
            <a:solidFill>
              <a:schemeClr val="bg1">
                <a:lumMod val="95000"/>
              </a:schemeClr>
            </a:solidFill>
            <a:ln w="28575" cap="flat" cmpd="sng" algn="ctr">
              <a:solidFill>
                <a:schemeClr val="accent2"/>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6" name="Oval 15">
              <a:extLst>
                <a:ext uri="{FF2B5EF4-FFF2-40B4-BE49-F238E27FC236}">
                  <a16:creationId xmlns:a16="http://schemas.microsoft.com/office/drawing/2014/main" id="{17E90402-1618-6043-87D9-CD6459F26D0D}"/>
                </a:ext>
              </a:extLst>
            </p:cNvPr>
            <p:cNvSpPr/>
            <p:nvPr/>
          </p:nvSpPr>
          <p:spPr bwMode="auto">
            <a:xfrm>
              <a:off x="-3195998" y="5752054"/>
              <a:ext cx="645160" cy="354012"/>
            </a:xfrm>
            <a:prstGeom prst="ellipse">
              <a:avLst/>
            </a:prstGeom>
            <a:solidFill>
              <a:schemeClr val="bg1">
                <a:lumMod val="95000"/>
              </a:schemeClr>
            </a:solidFill>
            <a:ln w="28575" cap="flat" cmpd="sng" algn="ctr">
              <a:solidFill>
                <a:schemeClr val="accent2"/>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42" name="Elbow Connector 41">
              <a:extLst>
                <a:ext uri="{FF2B5EF4-FFF2-40B4-BE49-F238E27FC236}">
                  <a16:creationId xmlns:a16="http://schemas.microsoft.com/office/drawing/2014/main" id="{8554371A-4017-5E4E-9FBA-812640DF3B0B}"/>
                </a:ext>
              </a:extLst>
            </p:cNvPr>
            <p:cNvCxnSpPr>
              <a:cxnSpLocks/>
              <a:stCxn id="10" idx="2"/>
              <a:endCxn id="11" idx="4"/>
            </p:cNvCxnSpPr>
            <p:nvPr/>
          </p:nvCxnSpPr>
          <p:spPr bwMode="auto">
            <a:xfrm rot="5400000">
              <a:off x="2038014" y="6607281"/>
              <a:ext cx="923412" cy="903535"/>
            </a:xfrm>
            <a:prstGeom prst="bentConnector3">
              <a:avLst>
                <a:gd name="adj1" fmla="val 124756"/>
              </a:avLst>
            </a:prstGeom>
            <a:solidFill>
              <a:schemeClr val="accent2"/>
            </a:solidFill>
            <a:ln w="38100" cap="flat" cmpd="sng" algn="ctr">
              <a:solidFill>
                <a:schemeClr val="tx1"/>
              </a:solidFill>
              <a:prstDash val="solid"/>
              <a:round/>
              <a:headEnd type="none" w="med" len="med"/>
              <a:tailEnd type="triangle"/>
            </a:ln>
            <a:effectLst/>
          </p:spPr>
        </p:cxnSp>
        <p:cxnSp>
          <p:nvCxnSpPr>
            <p:cNvPr id="43" name="Elbow Connector 42">
              <a:extLst>
                <a:ext uri="{FF2B5EF4-FFF2-40B4-BE49-F238E27FC236}">
                  <a16:creationId xmlns:a16="http://schemas.microsoft.com/office/drawing/2014/main" id="{35F807DB-CA80-C24B-A9B3-3A4612C45901}"/>
                </a:ext>
              </a:extLst>
            </p:cNvPr>
            <p:cNvCxnSpPr>
              <a:cxnSpLocks/>
              <a:stCxn id="10" idx="2"/>
              <a:endCxn id="16" idx="4"/>
            </p:cNvCxnSpPr>
            <p:nvPr/>
          </p:nvCxnSpPr>
          <p:spPr bwMode="auto">
            <a:xfrm rot="5400000" flipH="1">
              <a:off x="-206603" y="3439252"/>
              <a:ext cx="491276" cy="5824905"/>
            </a:xfrm>
            <a:prstGeom prst="bentConnector3">
              <a:avLst>
                <a:gd name="adj1" fmla="val -282180"/>
              </a:avLst>
            </a:prstGeom>
            <a:solidFill>
              <a:schemeClr val="accent2"/>
            </a:solidFill>
            <a:ln w="38100" cap="flat" cmpd="sng" algn="ctr">
              <a:solidFill>
                <a:schemeClr val="tx1"/>
              </a:solidFill>
              <a:prstDash val="solid"/>
              <a:round/>
              <a:headEnd type="none" w="med" len="med"/>
              <a:tailEnd type="triangle"/>
            </a:ln>
            <a:effectLst/>
          </p:spPr>
        </p:cxnSp>
        <p:cxnSp>
          <p:nvCxnSpPr>
            <p:cNvPr id="56" name="Elbow Connector 55">
              <a:extLst>
                <a:ext uri="{FF2B5EF4-FFF2-40B4-BE49-F238E27FC236}">
                  <a16:creationId xmlns:a16="http://schemas.microsoft.com/office/drawing/2014/main" id="{01B189C3-B781-8B48-94D3-6D5D40013707}"/>
                </a:ext>
              </a:extLst>
            </p:cNvPr>
            <p:cNvCxnSpPr>
              <a:cxnSpLocks/>
              <a:stCxn id="10" idx="2"/>
              <a:endCxn id="12" idx="4"/>
            </p:cNvCxnSpPr>
            <p:nvPr/>
          </p:nvCxnSpPr>
          <p:spPr bwMode="auto">
            <a:xfrm rot="5400000">
              <a:off x="1537046" y="6106313"/>
              <a:ext cx="923412" cy="1905470"/>
            </a:xfrm>
            <a:prstGeom prst="bentConnector3">
              <a:avLst>
                <a:gd name="adj1" fmla="val 124756"/>
              </a:avLst>
            </a:prstGeom>
            <a:solidFill>
              <a:schemeClr val="accent2"/>
            </a:solidFill>
            <a:ln w="38100" cap="flat" cmpd="sng" algn="ctr">
              <a:solidFill>
                <a:schemeClr val="tx1"/>
              </a:solidFill>
              <a:prstDash val="solid"/>
              <a:round/>
              <a:headEnd type="none" w="med" len="med"/>
              <a:tailEnd type="triangle"/>
            </a:ln>
            <a:effectLst/>
          </p:spPr>
        </p:cxnSp>
        <p:cxnSp>
          <p:nvCxnSpPr>
            <p:cNvPr id="59" name="Elbow Connector 58">
              <a:extLst>
                <a:ext uri="{FF2B5EF4-FFF2-40B4-BE49-F238E27FC236}">
                  <a16:creationId xmlns:a16="http://schemas.microsoft.com/office/drawing/2014/main" id="{0BB4DCFA-B518-2F47-A821-E20742C959CC}"/>
                </a:ext>
              </a:extLst>
            </p:cNvPr>
            <p:cNvCxnSpPr>
              <a:cxnSpLocks/>
              <a:stCxn id="10" idx="2"/>
              <a:endCxn id="13" idx="4"/>
            </p:cNvCxnSpPr>
            <p:nvPr/>
          </p:nvCxnSpPr>
          <p:spPr bwMode="auto">
            <a:xfrm rot="5400000">
              <a:off x="924271" y="5724104"/>
              <a:ext cx="1153978" cy="2900454"/>
            </a:xfrm>
            <a:prstGeom prst="bentConnector3">
              <a:avLst>
                <a:gd name="adj1" fmla="val 119810"/>
              </a:avLst>
            </a:prstGeom>
            <a:solidFill>
              <a:schemeClr val="accent2"/>
            </a:solidFill>
            <a:ln w="38100" cap="flat" cmpd="sng" algn="ctr">
              <a:solidFill>
                <a:schemeClr val="tx1"/>
              </a:solidFill>
              <a:prstDash val="solid"/>
              <a:round/>
              <a:headEnd type="none" w="med" len="med"/>
              <a:tailEnd type="triangle"/>
            </a:ln>
            <a:effectLst/>
          </p:spPr>
        </p:cxnSp>
        <p:cxnSp>
          <p:nvCxnSpPr>
            <p:cNvPr id="65" name="Elbow Connector 64">
              <a:extLst>
                <a:ext uri="{FF2B5EF4-FFF2-40B4-BE49-F238E27FC236}">
                  <a16:creationId xmlns:a16="http://schemas.microsoft.com/office/drawing/2014/main" id="{E1E6069E-062E-E046-AAB9-4E7EADF9AC02}"/>
                </a:ext>
              </a:extLst>
            </p:cNvPr>
            <p:cNvCxnSpPr>
              <a:cxnSpLocks/>
              <a:stCxn id="10" idx="2"/>
              <a:endCxn id="14" idx="4"/>
            </p:cNvCxnSpPr>
            <p:nvPr/>
          </p:nvCxnSpPr>
          <p:spPr bwMode="auto">
            <a:xfrm rot="5400000">
              <a:off x="438966" y="5238799"/>
              <a:ext cx="1153978" cy="3871064"/>
            </a:xfrm>
            <a:prstGeom prst="bentConnector3">
              <a:avLst>
                <a:gd name="adj1" fmla="val 119810"/>
              </a:avLst>
            </a:prstGeom>
            <a:solidFill>
              <a:schemeClr val="accent2"/>
            </a:solidFill>
            <a:ln w="38100" cap="flat" cmpd="sng" algn="ctr">
              <a:solidFill>
                <a:schemeClr val="tx1"/>
              </a:solidFill>
              <a:prstDash val="solid"/>
              <a:round/>
              <a:headEnd type="none" w="med" len="med"/>
              <a:tailEnd type="triangle"/>
            </a:ln>
            <a:effectLst/>
          </p:spPr>
        </p:cxnSp>
        <p:cxnSp>
          <p:nvCxnSpPr>
            <p:cNvPr id="68" name="Elbow Connector 67">
              <a:extLst>
                <a:ext uri="{FF2B5EF4-FFF2-40B4-BE49-F238E27FC236}">
                  <a16:creationId xmlns:a16="http://schemas.microsoft.com/office/drawing/2014/main" id="{06EFE61E-9221-EE45-BC3C-AFFB5283D881}"/>
                </a:ext>
              </a:extLst>
            </p:cNvPr>
            <p:cNvCxnSpPr>
              <a:cxnSpLocks/>
              <a:stCxn id="10" idx="2"/>
              <a:endCxn id="15" idx="4"/>
            </p:cNvCxnSpPr>
            <p:nvPr/>
          </p:nvCxnSpPr>
          <p:spPr bwMode="auto">
            <a:xfrm rot="5400000">
              <a:off x="-40463" y="4759370"/>
              <a:ext cx="1153978" cy="4829922"/>
            </a:xfrm>
            <a:prstGeom prst="bentConnector3">
              <a:avLst>
                <a:gd name="adj1" fmla="val 119810"/>
              </a:avLst>
            </a:prstGeom>
            <a:solidFill>
              <a:schemeClr val="accent2"/>
            </a:solidFill>
            <a:ln w="38100" cap="flat" cmpd="sng" algn="ctr">
              <a:solidFill>
                <a:schemeClr val="tx1"/>
              </a:solidFill>
              <a:prstDash val="solid"/>
              <a:round/>
              <a:headEnd type="none" w="med" len="med"/>
              <a:tailEnd type="triangle"/>
            </a:ln>
            <a:effectLst/>
          </p:spPr>
        </p:cxnSp>
      </p:grpSp>
      <p:grpSp>
        <p:nvGrpSpPr>
          <p:cNvPr id="103" name="Group 102">
            <a:extLst>
              <a:ext uri="{FF2B5EF4-FFF2-40B4-BE49-F238E27FC236}">
                <a16:creationId xmlns:a16="http://schemas.microsoft.com/office/drawing/2014/main" id="{B1829969-501C-5E4D-B3C2-57A2EE066490}"/>
              </a:ext>
            </a:extLst>
          </p:cNvPr>
          <p:cNvGrpSpPr/>
          <p:nvPr/>
        </p:nvGrpSpPr>
        <p:grpSpPr>
          <a:xfrm>
            <a:off x="3670079" y="1048564"/>
            <a:ext cx="4017582" cy="4623922"/>
            <a:chOff x="-1075672" y="1406953"/>
            <a:chExt cx="4017582" cy="4623922"/>
          </a:xfrm>
        </p:grpSpPr>
        <p:sp>
          <p:nvSpPr>
            <p:cNvPr id="25" name="Rectangle 24">
              <a:extLst>
                <a:ext uri="{FF2B5EF4-FFF2-40B4-BE49-F238E27FC236}">
                  <a16:creationId xmlns:a16="http://schemas.microsoft.com/office/drawing/2014/main" id="{F1422EB0-B134-AF4F-84EF-CB9538D6208A}"/>
                </a:ext>
              </a:extLst>
            </p:cNvPr>
            <p:cNvSpPr/>
            <p:nvPr/>
          </p:nvSpPr>
          <p:spPr>
            <a:xfrm>
              <a:off x="-1075672" y="3797994"/>
              <a:ext cx="950901" cy="461665"/>
            </a:xfrm>
            <a:prstGeom prst="rect">
              <a:avLst/>
            </a:prstGeom>
          </p:spPr>
          <p:txBody>
            <a:bodyPr wrap="none">
              <a:spAutoFit/>
            </a:bodyPr>
            <a:lstStyle/>
            <a:p>
              <a:pPr>
                <a:lnSpc>
                  <a:spcPct val="100000"/>
                </a:lnSpc>
              </a:pPr>
              <a:r>
                <a:rPr lang="en-US" sz="2400" dirty="0"/>
                <a:t>Splits </a:t>
              </a:r>
            </a:p>
          </p:txBody>
        </p:sp>
        <p:grpSp>
          <p:nvGrpSpPr>
            <p:cNvPr id="101" name="Group 100">
              <a:extLst>
                <a:ext uri="{FF2B5EF4-FFF2-40B4-BE49-F238E27FC236}">
                  <a16:creationId xmlns:a16="http://schemas.microsoft.com/office/drawing/2014/main" id="{0668D02F-F23F-BF47-8A78-FC5131EAFDE9}"/>
                </a:ext>
              </a:extLst>
            </p:cNvPr>
            <p:cNvGrpSpPr/>
            <p:nvPr/>
          </p:nvGrpSpPr>
          <p:grpSpPr>
            <a:xfrm>
              <a:off x="-600221" y="1406953"/>
              <a:ext cx="3542131" cy="4623922"/>
              <a:chOff x="-600221" y="1406953"/>
              <a:chExt cx="3542131" cy="4623922"/>
            </a:xfrm>
          </p:grpSpPr>
          <p:sp>
            <p:nvSpPr>
              <p:cNvPr id="71" name="Oval 70">
                <a:extLst>
                  <a:ext uri="{FF2B5EF4-FFF2-40B4-BE49-F238E27FC236}">
                    <a16:creationId xmlns:a16="http://schemas.microsoft.com/office/drawing/2014/main" id="{2C18BA75-C2D4-034C-A307-678CB4833441}"/>
                  </a:ext>
                </a:extLst>
              </p:cNvPr>
              <p:cNvSpPr/>
              <p:nvPr/>
            </p:nvSpPr>
            <p:spPr bwMode="auto">
              <a:xfrm>
                <a:off x="-161565" y="1406953"/>
                <a:ext cx="417490" cy="354012"/>
              </a:xfrm>
              <a:prstGeom prst="ellipse">
                <a:avLst/>
              </a:prstGeom>
              <a:solidFill>
                <a:schemeClr val="accent5">
                  <a:lumMod val="40000"/>
                  <a:lumOff val="60000"/>
                </a:schemeClr>
              </a:solidFill>
              <a:ln w="28575"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75" name="Oval 74">
                <a:extLst>
                  <a:ext uri="{FF2B5EF4-FFF2-40B4-BE49-F238E27FC236}">
                    <a16:creationId xmlns:a16="http://schemas.microsoft.com/office/drawing/2014/main" id="{E0180030-AED5-A544-944A-1AB2343E908D}"/>
                  </a:ext>
                </a:extLst>
              </p:cNvPr>
              <p:cNvSpPr/>
              <p:nvPr/>
            </p:nvSpPr>
            <p:spPr bwMode="auto">
              <a:xfrm>
                <a:off x="-275879" y="5762429"/>
                <a:ext cx="278667" cy="268446"/>
              </a:xfrm>
              <a:prstGeom prst="ellipse">
                <a:avLst/>
              </a:prstGeom>
              <a:solidFill>
                <a:schemeClr val="accent5">
                  <a:lumMod val="40000"/>
                  <a:lumOff val="60000"/>
                </a:schemeClr>
              </a:solidFill>
              <a:ln w="28575"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76" name="Oval 75">
                <a:extLst>
                  <a:ext uri="{FF2B5EF4-FFF2-40B4-BE49-F238E27FC236}">
                    <a16:creationId xmlns:a16="http://schemas.microsoft.com/office/drawing/2014/main" id="{7D334BFF-C682-B246-97D3-6D778641D7C3}"/>
                  </a:ext>
                </a:extLst>
              </p:cNvPr>
              <p:cNvSpPr/>
              <p:nvPr/>
            </p:nvSpPr>
            <p:spPr bwMode="auto">
              <a:xfrm>
                <a:off x="460586" y="5529742"/>
                <a:ext cx="278667" cy="268446"/>
              </a:xfrm>
              <a:prstGeom prst="ellipse">
                <a:avLst/>
              </a:prstGeom>
              <a:solidFill>
                <a:schemeClr val="accent5">
                  <a:lumMod val="40000"/>
                  <a:lumOff val="60000"/>
                </a:schemeClr>
              </a:solidFill>
              <a:ln w="28575"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77" name="Oval 76">
                <a:extLst>
                  <a:ext uri="{FF2B5EF4-FFF2-40B4-BE49-F238E27FC236}">
                    <a16:creationId xmlns:a16="http://schemas.microsoft.com/office/drawing/2014/main" id="{09E0C0B2-D90B-2F43-8ABC-491A645C1462}"/>
                  </a:ext>
                </a:extLst>
              </p:cNvPr>
              <p:cNvSpPr/>
              <p:nvPr/>
            </p:nvSpPr>
            <p:spPr bwMode="auto">
              <a:xfrm>
                <a:off x="2663243" y="5529742"/>
                <a:ext cx="278667" cy="268446"/>
              </a:xfrm>
              <a:prstGeom prst="ellipse">
                <a:avLst/>
              </a:prstGeom>
              <a:solidFill>
                <a:schemeClr val="accent5">
                  <a:lumMod val="40000"/>
                  <a:lumOff val="60000"/>
                </a:schemeClr>
              </a:solidFill>
              <a:ln w="28575"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78" name="Oval 77">
                <a:extLst>
                  <a:ext uri="{FF2B5EF4-FFF2-40B4-BE49-F238E27FC236}">
                    <a16:creationId xmlns:a16="http://schemas.microsoft.com/office/drawing/2014/main" id="{EF2BDD5F-1442-364F-9AA6-BB16F86254A2}"/>
                  </a:ext>
                </a:extLst>
              </p:cNvPr>
              <p:cNvSpPr/>
              <p:nvPr/>
            </p:nvSpPr>
            <p:spPr bwMode="auto">
              <a:xfrm>
                <a:off x="1541577" y="4164089"/>
                <a:ext cx="278667" cy="268446"/>
              </a:xfrm>
              <a:prstGeom prst="ellipse">
                <a:avLst/>
              </a:prstGeom>
              <a:solidFill>
                <a:schemeClr val="accent5">
                  <a:lumMod val="40000"/>
                  <a:lumOff val="60000"/>
                </a:schemeClr>
              </a:solidFill>
              <a:ln w="28575"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79" name="Elbow Connector 78">
                <a:extLst>
                  <a:ext uri="{FF2B5EF4-FFF2-40B4-BE49-F238E27FC236}">
                    <a16:creationId xmlns:a16="http://schemas.microsoft.com/office/drawing/2014/main" id="{2D7256A9-CE6D-324D-A976-3908FFB94372}"/>
                  </a:ext>
                </a:extLst>
              </p:cNvPr>
              <p:cNvCxnSpPr>
                <a:cxnSpLocks/>
                <a:stCxn id="25" idx="2"/>
                <a:endCxn id="75" idx="0"/>
              </p:cNvCxnSpPr>
              <p:nvPr/>
            </p:nvCxnSpPr>
            <p:spPr bwMode="auto">
              <a:xfrm rot="16200000" flipH="1">
                <a:off x="-1119768" y="4779206"/>
                <a:ext cx="1502770" cy="463676"/>
              </a:xfrm>
              <a:prstGeom prst="bentConnector3">
                <a:avLst>
                  <a:gd name="adj1" fmla="val 42743"/>
                </a:avLst>
              </a:prstGeom>
              <a:solidFill>
                <a:schemeClr val="accent2"/>
              </a:solidFill>
              <a:ln w="38100" cap="flat" cmpd="sng" algn="ctr">
                <a:solidFill>
                  <a:schemeClr val="tx1"/>
                </a:solidFill>
                <a:prstDash val="solid"/>
                <a:round/>
                <a:headEnd type="none" w="med" len="med"/>
                <a:tailEnd type="triangle"/>
              </a:ln>
              <a:effectLst/>
            </p:spPr>
          </p:cxnSp>
          <p:cxnSp>
            <p:nvCxnSpPr>
              <p:cNvPr id="82" name="Elbow Connector 81">
                <a:extLst>
                  <a:ext uri="{FF2B5EF4-FFF2-40B4-BE49-F238E27FC236}">
                    <a16:creationId xmlns:a16="http://schemas.microsoft.com/office/drawing/2014/main" id="{A8997549-547C-4545-8398-22D24AADB041}"/>
                  </a:ext>
                </a:extLst>
              </p:cNvPr>
              <p:cNvCxnSpPr>
                <a:cxnSpLocks/>
                <a:stCxn id="25" idx="2"/>
                <a:endCxn id="76" idx="0"/>
              </p:cNvCxnSpPr>
              <p:nvPr/>
            </p:nvCxnSpPr>
            <p:spPr bwMode="auto">
              <a:xfrm rot="16200000" flipH="1">
                <a:off x="-635192" y="4294629"/>
                <a:ext cx="1270083" cy="1200141"/>
              </a:xfrm>
              <a:prstGeom prst="bentConnector3">
                <a:avLst>
                  <a:gd name="adj1" fmla="val 50000"/>
                </a:avLst>
              </a:prstGeom>
              <a:solidFill>
                <a:schemeClr val="accent2"/>
              </a:solidFill>
              <a:ln w="38100" cap="flat" cmpd="sng" algn="ctr">
                <a:solidFill>
                  <a:schemeClr val="tx1"/>
                </a:solidFill>
                <a:prstDash val="solid"/>
                <a:round/>
                <a:headEnd type="none" w="med" len="med"/>
                <a:tailEnd type="triangle"/>
              </a:ln>
              <a:effectLst/>
            </p:spPr>
          </p:cxnSp>
          <p:cxnSp>
            <p:nvCxnSpPr>
              <p:cNvPr id="86" name="Elbow Connector 85">
                <a:extLst>
                  <a:ext uri="{FF2B5EF4-FFF2-40B4-BE49-F238E27FC236}">
                    <a16:creationId xmlns:a16="http://schemas.microsoft.com/office/drawing/2014/main" id="{A94E53EE-C6A8-3B4F-9426-BA73853EDD9C}"/>
                  </a:ext>
                </a:extLst>
              </p:cNvPr>
              <p:cNvCxnSpPr>
                <a:cxnSpLocks/>
                <a:stCxn id="25" idx="2"/>
                <a:endCxn id="78" idx="4"/>
              </p:cNvCxnSpPr>
              <p:nvPr/>
            </p:nvCxnSpPr>
            <p:spPr bwMode="auto">
              <a:xfrm rot="16200000" flipH="1">
                <a:off x="453907" y="3205531"/>
                <a:ext cx="172876" cy="2281132"/>
              </a:xfrm>
              <a:prstGeom prst="bentConnector3">
                <a:avLst>
                  <a:gd name="adj1" fmla="val 369620"/>
                </a:avLst>
              </a:prstGeom>
              <a:solidFill>
                <a:schemeClr val="accent2"/>
              </a:solidFill>
              <a:ln w="38100" cap="flat" cmpd="sng" algn="ctr">
                <a:solidFill>
                  <a:schemeClr val="tx1"/>
                </a:solidFill>
                <a:prstDash val="solid"/>
                <a:round/>
                <a:headEnd type="none" w="med" len="med"/>
                <a:tailEnd type="triangle"/>
              </a:ln>
              <a:effectLst/>
            </p:spPr>
          </p:cxnSp>
          <p:cxnSp>
            <p:nvCxnSpPr>
              <p:cNvPr id="89" name="Elbow Connector 88">
                <a:extLst>
                  <a:ext uri="{FF2B5EF4-FFF2-40B4-BE49-F238E27FC236}">
                    <a16:creationId xmlns:a16="http://schemas.microsoft.com/office/drawing/2014/main" id="{444B7041-A916-2549-A2CB-5604C8B15954}"/>
                  </a:ext>
                </a:extLst>
              </p:cNvPr>
              <p:cNvCxnSpPr>
                <a:cxnSpLocks/>
                <a:stCxn id="25" idx="2"/>
                <a:endCxn id="77" idx="0"/>
              </p:cNvCxnSpPr>
              <p:nvPr/>
            </p:nvCxnSpPr>
            <p:spPr bwMode="auto">
              <a:xfrm rot="16200000" flipH="1">
                <a:off x="466137" y="3193301"/>
                <a:ext cx="1270083" cy="3402798"/>
              </a:xfrm>
              <a:prstGeom prst="bentConnector3">
                <a:avLst>
                  <a:gd name="adj1" fmla="val 50000"/>
                </a:avLst>
              </a:prstGeom>
              <a:solidFill>
                <a:schemeClr val="accent2"/>
              </a:solidFill>
              <a:ln w="38100" cap="flat" cmpd="sng" algn="ctr">
                <a:solidFill>
                  <a:schemeClr val="tx1"/>
                </a:solidFill>
                <a:prstDash val="solid"/>
                <a:round/>
                <a:headEnd type="none" w="med" len="med"/>
                <a:tailEnd type="triangle"/>
              </a:ln>
              <a:effectLst/>
            </p:spPr>
          </p:cxnSp>
        </p:grpSp>
      </p:grpSp>
      <p:pic>
        <p:nvPicPr>
          <p:cNvPr id="40" name="Picture 39">
            <a:extLst>
              <a:ext uri="{FF2B5EF4-FFF2-40B4-BE49-F238E27FC236}">
                <a16:creationId xmlns:a16="http://schemas.microsoft.com/office/drawing/2014/main" id="{E6507115-C834-7942-BB49-F78B152FF99A}"/>
              </a:ext>
            </a:extLst>
          </p:cNvPr>
          <p:cNvPicPr>
            <a:picLocks noChangeAspect="1"/>
          </p:cNvPicPr>
          <p:nvPr/>
        </p:nvPicPr>
        <p:blipFill>
          <a:blip r:embed="rId3"/>
          <a:stretch>
            <a:fillRect/>
          </a:stretch>
        </p:blipFill>
        <p:spPr>
          <a:xfrm>
            <a:off x="2203271" y="315913"/>
            <a:ext cx="6400800" cy="6400800"/>
          </a:xfrm>
          <a:prstGeom prst="rect">
            <a:avLst/>
          </a:prstGeom>
        </p:spPr>
      </p:pic>
    </p:spTree>
    <p:extLst>
      <p:ext uri="{BB962C8B-B14F-4D97-AF65-F5344CB8AC3E}">
        <p14:creationId xmlns:p14="http://schemas.microsoft.com/office/powerpoint/2010/main" val="95436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985838" y="980728"/>
            <a:ext cx="10220325" cy="3937000"/>
          </a:xfrm>
        </p:spPr>
        <p:txBody>
          <a:bodyPr anchor="ctr">
            <a:normAutofit/>
          </a:bodyPr>
          <a:lstStyle/>
          <a:p>
            <a:r>
              <a:rPr lang="en-GB" sz="6600" b="1" dirty="0">
                <a:solidFill>
                  <a:srgbClr val="C00000"/>
                </a:solidFill>
                <a:latin typeface="+mj-lt"/>
              </a:rPr>
              <a:t>So far so good?</a:t>
            </a:r>
          </a:p>
          <a:p>
            <a:r>
              <a:rPr lang="en-GB" sz="6600" b="1" dirty="0">
                <a:solidFill>
                  <a:srgbClr val="FFFF00"/>
                </a:solidFill>
                <a:latin typeface="+mj-lt"/>
              </a:rPr>
              <a:t>Any questions?</a:t>
            </a:r>
          </a:p>
          <a:p>
            <a:r>
              <a:rPr lang="en-GB" sz="6600" b="1" dirty="0">
                <a:solidFill>
                  <a:srgbClr val="00B050"/>
                </a:solidFill>
                <a:latin typeface="+mj-lt"/>
              </a:rPr>
              <a:t>Ready to move on?</a:t>
            </a:r>
          </a:p>
        </p:txBody>
      </p:sp>
    </p:spTree>
    <p:extLst>
      <p:ext uri="{BB962C8B-B14F-4D97-AF65-F5344CB8AC3E}">
        <p14:creationId xmlns:p14="http://schemas.microsoft.com/office/powerpoint/2010/main" val="58420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F464C6-E2A4-EA46-B38E-9FDC92DB6A98}"/>
              </a:ext>
            </a:extLst>
          </p:cNvPr>
          <p:cNvSpPr>
            <a:spLocks noGrp="1"/>
          </p:cNvSpPr>
          <p:nvPr>
            <p:ph type="title"/>
          </p:nvPr>
        </p:nvSpPr>
        <p:spPr/>
        <p:txBody>
          <a:bodyPr/>
          <a:lstStyle/>
          <a:p>
            <a:r>
              <a:rPr lang="en-US" sz="4800" cap="none" dirty="0"/>
              <a:t>(MULTIVARIATE) REGRESSION TREES</a:t>
            </a:r>
          </a:p>
        </p:txBody>
      </p:sp>
      <p:sp>
        <p:nvSpPr>
          <p:cNvPr id="7" name="Content Placeholder 6">
            <a:extLst>
              <a:ext uri="{FF2B5EF4-FFF2-40B4-BE49-F238E27FC236}">
                <a16:creationId xmlns:a16="http://schemas.microsoft.com/office/drawing/2014/main" id="{55CCFE25-17BC-8E4B-B0BE-5DC1798D4DFE}"/>
              </a:ext>
            </a:extLst>
          </p:cNvPr>
          <p:cNvSpPr>
            <a:spLocks noGrp="1"/>
          </p:cNvSpPr>
          <p:nvPr>
            <p:ph idx="1"/>
          </p:nvPr>
        </p:nvSpPr>
        <p:spPr/>
        <p:txBody>
          <a:bodyPr/>
          <a:lstStyle/>
          <a:p>
            <a:pPr marL="457200" indent="-457200">
              <a:spcAft>
                <a:spcPts val="600"/>
              </a:spcAft>
              <a:buFont typeface="Arial" panose="020B0604020202020204" pitchFamily="34" charset="0"/>
              <a:buChar char="•"/>
            </a:pPr>
            <a:r>
              <a:rPr lang="en-US" sz="2400" dirty="0"/>
              <a:t>Alternative non-linear /non-parametric models to describe how a response variable changes as a function of a set of continuous/categorical predictors.</a:t>
            </a:r>
          </a:p>
          <a:p>
            <a:pPr marL="457200" indent="-457200">
              <a:spcAft>
                <a:spcPts val="600"/>
              </a:spcAft>
              <a:buFont typeface="Arial" panose="020B0604020202020204" pitchFamily="34" charset="0"/>
              <a:buChar char="•"/>
            </a:pPr>
            <a:r>
              <a:rPr lang="en-US" sz="2400" dirty="0"/>
              <a:t>These approaches are particularly useful when the data has lots of features which interact in complicated, nonlinear ways.</a:t>
            </a:r>
          </a:p>
          <a:p>
            <a:pPr marL="457200" indent="-457200">
              <a:spcAft>
                <a:spcPts val="600"/>
              </a:spcAft>
              <a:buFont typeface="Arial" panose="020B0604020202020204" pitchFamily="34" charset="0"/>
              <a:buChar char="•"/>
            </a:pPr>
            <a:r>
              <a:rPr lang="en-US" sz="2400" dirty="0"/>
              <a:t>Regression trees are analogous to multiple regression models in the context that they use multiple predictors variables to generate a prediction.</a:t>
            </a:r>
          </a:p>
          <a:p>
            <a:pPr marL="252000" lvl="1" indent="0">
              <a:spcAft>
                <a:spcPts val="600"/>
              </a:spcAft>
              <a:buNone/>
            </a:pPr>
            <a:endParaRPr lang="en-US" sz="2400" dirty="0">
              <a:ea typeface="+mn-ea"/>
              <a:cs typeface="+mn-cs"/>
            </a:endParaRPr>
          </a:p>
        </p:txBody>
      </p:sp>
      <p:sp>
        <p:nvSpPr>
          <p:cNvPr id="4" name="Date Placeholder 3">
            <a:extLst>
              <a:ext uri="{FF2B5EF4-FFF2-40B4-BE49-F238E27FC236}">
                <a16:creationId xmlns:a16="http://schemas.microsoft.com/office/drawing/2014/main" id="{12A39FE0-A9C8-1747-92D5-0EF8D360B0E3}"/>
              </a:ext>
            </a:extLst>
          </p:cNvPr>
          <p:cNvSpPr>
            <a:spLocks noGrp="1"/>
          </p:cNvSpPr>
          <p:nvPr>
            <p:ph type="dt" sz="half" idx="10"/>
          </p:nvPr>
        </p:nvSpPr>
        <p:spPr/>
        <p:txBody>
          <a:bodyPr/>
          <a:lstStyle/>
          <a:p>
            <a:fld id="{8D71F8AF-0C7D-E347-BC34-18992A3034E6}" type="datetime1">
              <a:rPr lang="en-GB" smtClean="0"/>
              <a:t>08/11/2022</a:t>
            </a:fld>
            <a:r>
              <a:rPr lang="en-GB"/>
              <a:t>27/08/2018</a:t>
            </a:r>
            <a:endParaRPr lang="en-GB" dirty="0"/>
          </a:p>
        </p:txBody>
      </p:sp>
    </p:spTree>
    <p:extLst>
      <p:ext uri="{BB962C8B-B14F-4D97-AF65-F5344CB8AC3E}">
        <p14:creationId xmlns:p14="http://schemas.microsoft.com/office/powerpoint/2010/main" val="2683201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F464C6-E2A4-EA46-B38E-9FDC92DB6A98}"/>
              </a:ext>
            </a:extLst>
          </p:cNvPr>
          <p:cNvSpPr>
            <a:spLocks noGrp="1"/>
          </p:cNvSpPr>
          <p:nvPr>
            <p:ph type="title"/>
          </p:nvPr>
        </p:nvSpPr>
        <p:spPr/>
        <p:txBody>
          <a:bodyPr/>
          <a:lstStyle/>
          <a:p>
            <a:r>
              <a:rPr lang="en-US" sz="4800" cap="none" dirty="0"/>
              <a:t>(MULTIVARIATE) REGRESSION TREES</a:t>
            </a:r>
          </a:p>
        </p:txBody>
      </p:sp>
      <p:sp>
        <p:nvSpPr>
          <p:cNvPr id="7" name="Content Placeholder 6">
            <a:extLst>
              <a:ext uri="{FF2B5EF4-FFF2-40B4-BE49-F238E27FC236}">
                <a16:creationId xmlns:a16="http://schemas.microsoft.com/office/drawing/2014/main" id="{55CCFE25-17BC-8E4B-B0BE-5DC1798D4DFE}"/>
              </a:ext>
            </a:extLst>
          </p:cNvPr>
          <p:cNvSpPr>
            <a:spLocks noGrp="1"/>
          </p:cNvSpPr>
          <p:nvPr>
            <p:ph idx="1"/>
          </p:nvPr>
        </p:nvSpPr>
        <p:spPr/>
        <p:txBody>
          <a:bodyPr/>
          <a:lstStyle/>
          <a:p>
            <a:pPr marL="457200" indent="-457200">
              <a:buFont typeface="Arial" panose="020B0604020202020204" pitchFamily="34" charset="0"/>
              <a:buChar char="•"/>
            </a:pPr>
            <a:r>
              <a:rPr lang="en-US" sz="2400" dirty="0"/>
              <a:t>The computation of a (M)RT consists in two procedures running together:</a:t>
            </a:r>
          </a:p>
          <a:p>
            <a:pPr marL="889200" lvl="1" indent="-457200"/>
            <a:r>
              <a:rPr lang="en-US" sz="2400" b="1" dirty="0"/>
              <a:t>Constrained partitioning of the data:</a:t>
            </a:r>
          </a:p>
          <a:p>
            <a:pPr marL="1213200" lvl="2" indent="-457200"/>
            <a:r>
              <a:rPr lang="en-US" sz="2400" dirty="0"/>
              <a:t>Divining the response variables into yes or no conditions based on the predictors using a </a:t>
            </a:r>
            <a:r>
              <a:rPr lang="en-US" sz="2400" b="1" dirty="0"/>
              <a:t>binary recursive partitioning </a:t>
            </a:r>
            <a:r>
              <a:rPr lang="en-US" sz="2400" dirty="0"/>
              <a:t>approach.</a:t>
            </a:r>
          </a:p>
          <a:p>
            <a:pPr marL="889200" lvl="1" indent="-457200"/>
            <a:endParaRPr lang="en-US" sz="2400" dirty="0"/>
          </a:p>
          <a:p>
            <a:pPr marL="889200" lvl="1" indent="-457200"/>
            <a:r>
              <a:rPr lang="en-US" sz="2400" b="1" dirty="0"/>
              <a:t>Cross-validation of the results:</a:t>
            </a:r>
          </a:p>
          <a:p>
            <a:pPr marL="1213200" lvl="2" indent="-457200"/>
            <a:r>
              <a:rPr lang="en-US" sz="2400" dirty="0"/>
              <a:t>Assess how good is the split using a subset of the dataset to assess the </a:t>
            </a:r>
            <a:r>
              <a:rPr lang="en-US" sz="2400" b="1" dirty="0"/>
              <a:t>deviance</a:t>
            </a:r>
            <a:r>
              <a:rPr lang="en-US" sz="2400" dirty="0"/>
              <a:t> or the </a:t>
            </a:r>
            <a:r>
              <a:rPr lang="en-US" sz="2400" b="1" dirty="0"/>
              <a:t>cross-validated relative error </a:t>
            </a:r>
            <a:r>
              <a:rPr lang="en-US" sz="2400" dirty="0"/>
              <a:t>as “quality” criteria.</a:t>
            </a:r>
          </a:p>
          <a:p>
            <a:pPr marL="1213200" lvl="2" indent="-457200"/>
            <a:endParaRPr lang="en-US" sz="2400" dirty="0"/>
          </a:p>
        </p:txBody>
      </p:sp>
      <p:sp>
        <p:nvSpPr>
          <p:cNvPr id="4" name="Date Placeholder 3">
            <a:extLst>
              <a:ext uri="{FF2B5EF4-FFF2-40B4-BE49-F238E27FC236}">
                <a16:creationId xmlns:a16="http://schemas.microsoft.com/office/drawing/2014/main" id="{12A39FE0-A9C8-1747-92D5-0EF8D360B0E3}"/>
              </a:ext>
            </a:extLst>
          </p:cNvPr>
          <p:cNvSpPr>
            <a:spLocks noGrp="1"/>
          </p:cNvSpPr>
          <p:nvPr>
            <p:ph type="dt" sz="half" idx="10"/>
          </p:nvPr>
        </p:nvSpPr>
        <p:spPr/>
        <p:txBody>
          <a:bodyPr/>
          <a:lstStyle/>
          <a:p>
            <a:fld id="{8D71F8AF-0C7D-E347-BC34-18992A3034E6}" type="datetime1">
              <a:rPr lang="en-GB" smtClean="0"/>
              <a:t>08/11/2022</a:t>
            </a:fld>
            <a:r>
              <a:rPr lang="en-GB"/>
              <a:t>27/08/2018</a:t>
            </a:r>
            <a:endParaRPr lang="en-GB" dirty="0"/>
          </a:p>
        </p:txBody>
      </p:sp>
    </p:spTree>
    <p:extLst>
      <p:ext uri="{BB962C8B-B14F-4D97-AF65-F5344CB8AC3E}">
        <p14:creationId xmlns:p14="http://schemas.microsoft.com/office/powerpoint/2010/main" val="2895251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338072959581141"/>
</p:tagLst>
</file>

<file path=ppt/tags/tag2.xml><?xml version="1.0" encoding="utf-8"?>
<p:tagLst xmlns:a="http://schemas.openxmlformats.org/drawingml/2006/main" xmlns:r="http://schemas.openxmlformats.org/officeDocument/2006/relationships" xmlns:p="http://schemas.openxmlformats.org/presentationml/2006/main">
  <p:tag name="TEMPLAFYSLIDEID" val="636338072962833871"/>
</p:tagLst>
</file>

<file path=ppt/theme/theme1.xml><?xml version="1.0" encoding="utf-8"?>
<a:theme xmlns:a="http://schemas.openxmlformats.org/drawingml/2006/main" name="AU 16:9">
  <a:themeElements>
    <a:clrScheme name="AU_Blue">
      <a:dk1>
        <a:srgbClr val="000000"/>
      </a:dk1>
      <a:lt1>
        <a:srgbClr val="FFFFFF"/>
      </a:lt1>
      <a:dk2>
        <a:srgbClr val="002546"/>
      </a:dk2>
      <a:lt2>
        <a:srgbClr val="002546"/>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3089</Words>
  <Application>Microsoft Macintosh PowerPoint</Application>
  <PresentationFormat>Custom</PresentationFormat>
  <Paragraphs>405</Paragraphs>
  <Slides>52</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AU Passata</vt:lpstr>
      <vt:lpstr>AU Passata Light</vt:lpstr>
      <vt:lpstr>AU Peto</vt:lpstr>
      <vt:lpstr>Calibri</vt:lpstr>
      <vt:lpstr>Cambria Math</vt:lpstr>
      <vt:lpstr>Courier New</vt:lpstr>
      <vt:lpstr>Georgia</vt:lpstr>
      <vt:lpstr>Wingdings 3</vt:lpstr>
      <vt:lpstr>AU 16:9</vt:lpstr>
      <vt:lpstr>Classification and regression trees</vt:lpstr>
      <vt:lpstr>Classification What we will talk about today</vt:lpstr>
      <vt:lpstr>PowerPoint Presentation</vt:lpstr>
      <vt:lpstr>TREE MODELS</vt:lpstr>
      <vt:lpstr>WHY USE TREE MODELS?</vt:lpstr>
      <vt:lpstr>PARTS OF A TREE MODEL</vt:lpstr>
      <vt:lpstr>PowerPoint Presentation</vt:lpstr>
      <vt:lpstr>(MULTIVARIATE) REGRESSION TREES</vt:lpstr>
      <vt:lpstr>(MULTIVARIATE) REGRESSION TREES</vt:lpstr>
      <vt:lpstr>(MULTIVARIATE) REGRESSION TREES</vt:lpstr>
      <vt:lpstr>(MULTIVARIATE) REGRESSION TREES</vt:lpstr>
      <vt:lpstr>(MULTIVARIATE) REGRESSION TREES</vt:lpstr>
      <vt:lpstr>Regression/classification TREES</vt:lpstr>
      <vt:lpstr>Regression/classification TREES</vt:lpstr>
      <vt:lpstr>Regression/classification TREES</vt:lpstr>
      <vt:lpstr>PowerPoint Presentation</vt:lpstr>
      <vt:lpstr>Regression/classification TREES CROSS-VALIDATION</vt:lpstr>
      <vt:lpstr>Regression/classification TREES CROSS-VALIDATION</vt:lpstr>
      <vt:lpstr>Regression/classification TREES CROSS-VALIDATION</vt:lpstr>
      <vt:lpstr>PowerPoint Presentation</vt:lpstr>
      <vt:lpstr>Regression/classification TREES SIMPLIFICATION</vt:lpstr>
      <vt:lpstr>Regression/classification TREES SIMPLIFICATION</vt:lpstr>
      <vt:lpstr>Regression/classification TREES SIMPLIFICATION</vt:lpstr>
      <vt:lpstr>Regression/classification TREES SIMPLIFICATION</vt:lpstr>
      <vt:lpstr>Regression/classification TREES SIMPLIFICATION</vt:lpstr>
      <vt:lpstr>PowerPoint Presentation</vt:lpstr>
      <vt:lpstr>Radom Forests A generalized view of the algorithm </vt:lpstr>
      <vt:lpstr>Random Forests </vt:lpstr>
      <vt:lpstr>Random Forests </vt:lpstr>
      <vt:lpstr>Random Forests Why (NOT) use these?</vt:lpstr>
      <vt:lpstr>Random forests What do I Need to specify IT?</vt:lpstr>
      <vt:lpstr>Random forests What do I Need to specify IT?</vt:lpstr>
      <vt:lpstr>Random Forests Implementing these in R</vt:lpstr>
      <vt:lpstr>Random Forests – importance</vt:lpstr>
      <vt:lpstr>Random Forests – importance</vt:lpstr>
      <vt:lpstr>PowerPoint Presentation</vt:lpstr>
      <vt:lpstr>Boosted regression trees (BRT) </vt:lpstr>
      <vt:lpstr>Boosted regression trees (BRT)</vt:lpstr>
      <vt:lpstr>Boosted regression trees (BRT)</vt:lpstr>
      <vt:lpstr>Boosted regression trees (BRT)</vt:lpstr>
      <vt:lpstr>Boosted regression trees (BRT) Why (NOT) use these?</vt:lpstr>
      <vt:lpstr>Boosted regression trees (BRT) A generalized view of the algorithm </vt:lpstr>
      <vt:lpstr>Boosted regression trees (BRT) What do I Need to specify IT?</vt:lpstr>
      <vt:lpstr>Boosted regression trees (BRT) What Do I Need to specify IT?</vt:lpstr>
      <vt:lpstr>Boosted regression trees (BRT) What Do I Need to specify IT?</vt:lpstr>
      <vt:lpstr>Boosted regression trees (BRT) using the gbm.step function</vt:lpstr>
      <vt:lpstr>Boosted regression trees (BRT) Variable importance</vt:lpstr>
      <vt:lpstr>Boosted regression trees (BRT) Variable importance</vt:lpstr>
      <vt:lpstr>PowerPoint Presentation</vt:lpstr>
      <vt:lpstr>In summary…</vt:lpstr>
      <vt:lpstr>In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2018-10-09T07:25:21Z</cp:lastPrinted>
  <dcterms:modified xsi:type="dcterms:W3CDTF">2022-11-08T07:50:38Z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luginDependencies_0">
    <vt:lpwstr>{"635926855539746206:636045261152541358":[{"dependencyType":"DataSource","dependencyId":":","dependencyVersion":null},{"dependencyType":"DataSource","dependencyId":":","dependencyVersion":null},{"dependencyType":"DataSource","dependencyId":":","dependency</vt:lpwstr>
  </property>
  <property fmtid="{D5CDD505-2E9C-101B-9397-08002B2CF9AE}" pid="3" name="PluginDependencies_1">
    <vt:lpwstr>Version":null},{"dependencyType":"DataSource","dependencyId":":","dependencyVersion":null},{"dependencyType":"DataSource","dependencyId":":","dependencyVersion":null},{"dependencyType":"DataSource","dependencyId":":","dependencyVersion":null},{"dependency</vt:lpwstr>
  </property>
  <property fmtid="{D5CDD505-2E9C-101B-9397-08002B2CF9AE}" pid="4" name="PluginDependencies_2">
    <vt:lpwstr>Type":"DataSource","dependencyId":":","dependencyVersion":null},{"dependencyType":"DataSource","dependencyId":":","dependencyVersion":null},{"dependencyType":"DataSource","dependencyId":":","dependencyVersion":null},{"dependencyType":"DataSource","depende</vt:lpwstr>
  </property>
  <property fmtid="{D5CDD505-2E9C-101B-9397-08002B2CF9AE}" pid="5" name="PluginDependencies_3">
    <vt:lpwstr>ncyId":":","dependencyVersion":null},{"dependencyType":"DataSource","dependencyId":":","dependencyVersion":null},{"dependencyType":"DataSource","dependencyId":":","dependencyVersion":null},{"dependencyType":"DataSource","dependencyId":":","dependencyVersi</vt:lpwstr>
  </property>
  <property fmtid="{D5CDD505-2E9C-101B-9397-08002B2CF9AE}" pid="6" name="PluginDependencies_4">
    <vt:lpwstr>on":null},{"dependencyType":"DataSource","dependencyId":":","dependencyVersion":null},{"dependencyType":"DataSource","dependencyId":":","dependencyVersion":null},{"dependencyType":"DataSource","dependencyId":":","dependencyVersion":null},{"dependencyType"</vt:lpwstr>
  </property>
  <property fmtid="{D5CDD505-2E9C-101B-9397-08002B2CF9AE}" pid="7" name="PluginDependencies_5">
    <vt:lpwstr>:"DataSource","dependencyId":":","dependencyVersion":null},{"dependencyType":"DataSource","dependencyId":":","dependencyVersion":null},{"dependencyType":"DataSource","dependencyId":":","dependencyVersion":null},{"dependencyType":"DataSource","dependencyId</vt:lpwstr>
  </property>
  <property fmtid="{D5CDD505-2E9C-101B-9397-08002B2CF9AE}" pid="8" name="PluginDependencies_6">
    <vt:lpwstr>":":","dependencyVersion":null},{"dependencyType":"DataSource","dependencyId":":","dependencyVersion":null},{"dependencyType":"DataSource","dependencyId":":","dependencyVersion":null},{"dependencyType":"DataSource","dependencyId":":","dependencyVersion":n</vt:lpwstr>
  </property>
  <property fmtid="{D5CDD505-2E9C-101B-9397-08002B2CF9AE}" pid="9" name="PluginDependencies_7">
    <vt:lpwstr>ull},{"dependencyType":"DataSource","dependencyId":":","dependencyVersion":null},{"dependencyType":"DataSource","dependencyId":":","dependencyVersion":null},{"dependencyType":"DataSource","dependencyId":":","dependencyVersion":null},{"dependencyType":"Dat</vt:lpwstr>
  </property>
  <property fmtid="{D5CDD505-2E9C-101B-9397-08002B2CF9AE}" pid="10" name="PluginDependencies_8">
    <vt:lpwstr>aSource","dependencyId":":","dependencyVersion":null},{"dependencyType":"DataSource","dependencyId":":","dependencyVersion":null},{"dependencyType":"DataSource","dependencyId":":","dependencyVersion":null},{"dependencyType":"DataSource","dependencyId":":"</vt:lpwstr>
  </property>
  <property fmtid="{D5CDD505-2E9C-101B-9397-08002B2CF9AE}" pid="11" name="PluginDependencies_9">
    <vt:lpwstr>,"dependencyVersion":null},{"dependencyType":"DataSource","dependencyId":":","dependencyVersion":null},{"dependencyType":"DataSource","dependencyId":":","dependencyVersion":null},{"dependencyType":"DataSource","dependencyId":":","dependencyVersion":null},</vt:lpwstr>
  </property>
  <property fmtid="{D5CDD505-2E9C-101B-9397-08002B2CF9AE}" pid="12" name="PluginDependencies_10">
    <vt:lpwstr>{"dependencyType":"DataSource","dependencyId":":","dependencyVersion":null},{"dependencyType":"DataSource","dependencyId":":","dependencyVersion":null},{"dependencyType":"DataSource","dependencyId":":","dependencyVersion":null},{"dependencyType":"DataSour</vt:lpwstr>
  </property>
  <property fmtid="{D5CDD505-2E9C-101B-9397-08002B2CF9AE}" pid="13" name="PluginDependencies_11">
    <vt:lpwstr>ce","dependencyId":":","dependencyVersion":null},{"dependencyType":"DataSource","dependencyId":":","dependencyVersion":null},{"dependencyType":"DataSource","dependencyId":":","dependencyVersion":null},{"dependencyType":"DataSource","dependencyId":":","dep</vt:lpwstr>
  </property>
  <property fmtid="{D5CDD505-2E9C-101B-9397-08002B2CF9AE}" pid="14" name="PluginDependencies_12">
    <vt:lpwstr>endencyVersion":null},{"dependencyType":"DataSource","dependencyId":":","dependencyVersion":null},{"dependencyType":"DataSource","dependencyId":":","dependencyVersion":null},{"dependencyType":"DataSource","dependencyId":":","dependencyVersion":null},{"dep</vt:lpwstr>
  </property>
  <property fmtid="{D5CDD505-2E9C-101B-9397-08002B2CF9AE}" pid="15" name="PluginDependencies_13">
    <vt:lpwstr>endencyType":"DataSource","dependencyId":":","dependencyVersion":null},{"dependencyType":"DataSource","dependencyId":":","dependencyVersion":null},{"dependencyType":"DataSource","dependencyId":":","dependencyVersion":null},{"dependencyType":"DataSource","</vt:lpwstr>
  </property>
  <property fmtid="{D5CDD505-2E9C-101B-9397-08002B2CF9AE}" pid="16" name="PluginDependencies_14">
    <vt:lpwstr>dependencyId":":","dependencyVersion":null},{"dependencyType":"DataSource","dependencyId":":","dependencyVersion":null},{"dependencyType":"DataSource","dependencyId":":","dependencyVersion":null},{"dependencyType":"DataSource","dependencyId":":","dependen</vt:lpwstr>
  </property>
  <property fmtid="{D5CDD505-2E9C-101B-9397-08002B2CF9AE}" pid="17" name="PluginDependencies_15">
    <vt:lpwstr>cyVersion":null},{"dependencyType":"DataSource","dependencyId":":","dependencyVersion":null},{"dependencyType":"DataSource","dependencyId":":","dependencyVersion":null},{"dependencyType":"DataSource","dependencyId":":","dependencyVersion":null},{"dependen</vt:lpwstr>
  </property>
  <property fmtid="{D5CDD505-2E9C-101B-9397-08002B2CF9AE}" pid="18" name="PluginDependencies_16">
    <vt:lpwstr>cyType":"DataSource","dependencyId":":","dependencyVersion":null},{"dependencyType":"DataSource","dependencyId":":","dependencyVersion":null},{"dependencyType":"DataSource","dependencyId":":","dependencyVersion":null},{"dependencyType":"DataSource","depen</vt:lpwstr>
  </property>
  <property fmtid="{D5CDD505-2E9C-101B-9397-08002B2CF9AE}" pid="19" name="PluginDependencies_17">
    <vt:lpwstr>dencyId":":","dependencyVersion":null},{"dependencyType":"DataSource","dependencyId":":","dependencyVersion":null},{"dependencyType":"DataSource","dependencyId":":","dependencyVersion":null},{"dependencyType":"DataSource","dependencyId":":","dependencyVer</vt:lpwstr>
  </property>
  <property fmtid="{D5CDD505-2E9C-101B-9397-08002B2CF9AE}" pid="20" name="PluginDependencies_18">
    <vt:lpwstr>sion":null},{"dependencyType":"DataSource","dependencyId":":","dependencyVersion":null},{"dependencyType":"DataSource","dependencyId":":","dependencyVersion":null},{"dependencyType":"DataSource","dependencyId":":","dependencyVersion":null},{"dependencyTyp</vt:lpwstr>
  </property>
  <property fmtid="{D5CDD505-2E9C-101B-9397-08002B2CF9AE}" pid="21" name="PluginDependencies_19">
    <vt:lpwstr>e":"DataSource","dependencyId":":","dependencyVersion":null},{"dependencyType":"DataSource","dependencyId":":","dependencyVersion":null},{"dependencyType":"DataSource","dependencyId":":","dependencyVersion":null},{"dependencyType":"DataSource","dependency</vt:lpwstr>
  </property>
  <property fmtid="{D5CDD505-2E9C-101B-9397-08002B2CF9AE}" pid="22" name="PluginDependencies_20">
    <vt:lpwstr>Id":":","dependencyVersion":null},{"dependencyType":"DataSource","dependencyId":":","dependencyVersion":null},{"dependencyType":"DataSource","dependencyId":":","dependencyVersion":null},{"dependencyType":"DataSource","dependencyId":":","dependencyVersion"</vt:lpwstr>
  </property>
  <property fmtid="{D5CDD505-2E9C-101B-9397-08002B2CF9AE}" pid="23" name="PluginDependencies_21">
    <vt:lpwstr>:null},{"dependencyType":"DataSource","dependencyId":":","dependencyVersion":null},{"dependencyType":"DataSource","dependencyId":":","dependencyVersion":null},{"dependencyType":"DataSource","dependencyId":":","dependencyVersion":null},{"dependencyType":"D</vt:lpwstr>
  </property>
  <property fmtid="{D5CDD505-2E9C-101B-9397-08002B2CF9AE}" pid="24" name="PluginDependencies_22">
    <vt:lpwstr>ataSource","dependencyId":":","dependencyVersion":null},{"dependencyType":"DataSource","dependencyId":":","dependencyVersion":null},{"dependencyType":"DataSource","dependencyId":":","dependencyVersion":null},{"dependencyType":"DataSource","dependencyId":"</vt:lpwstr>
  </property>
  <property fmtid="{D5CDD505-2E9C-101B-9397-08002B2CF9AE}" pid="25" name="PluginDependencies_23">
    <vt:lpwstr>:","dependencyVersion":null},{"dependencyType":"DataSource","dependencyId":":","dependencyVersion":null},{"dependencyType":"DataSource","dependencyId":":","dependencyVersion":null},{"dependencyType":"DataSource","dependencyId":":","dependencyVersion":null</vt:lpwstr>
  </property>
  <property fmtid="{D5CDD505-2E9C-101B-9397-08002B2CF9AE}" pid="26" name="PluginDependencies_24">
    <vt:lpwstr>},{"dependencyType":"DataSource","dependencyId":":","dependencyVersion":null},{"dependencyType":"DataSource","dependencyId":":","dependencyVersion":null},{"dependencyType":"DataSource","dependencyId":":","dependencyVersion":null},{"dependencyType":"DataSo</vt:lpwstr>
  </property>
  <property fmtid="{D5CDD505-2E9C-101B-9397-08002B2CF9AE}" pid="27" name="PluginDependencies_25">
    <vt:lpwstr>urce","dependencyId":":","dependencyVersion":null},{"dependencyType":"DataSource","dependencyId":":","dependencyVersion":null},{"dependencyType":"DataSource","dependencyId":":","dependencyVersion":null},{"dependencyType":"DataSource","dependencyId":":","d</vt:lpwstr>
  </property>
  <property fmtid="{D5CDD505-2E9C-101B-9397-08002B2CF9AE}" pid="28" name="PluginDependencies_26">
    <vt:lpwstr>ependencyVersion":null},{"dependencyType":"DataSource","dependencyId":":","dependencyVersion":null},{"dependencyType":"DataSource","dependencyId":":","dependencyVersion":null},{"dependencyType":"DataSource","dependencyId":":","dependencyVersion":null},{"d</vt:lpwstr>
  </property>
  <property fmtid="{D5CDD505-2E9C-101B-9397-08002B2CF9AE}" pid="29" name="PluginDependencies_27">
    <vt:lpwstr>ependencyType":"DataSource","dependencyId":":","dependencyVersion":null},{"dependencyType":"DataSource","dependencyId":":","dependencyVersion":null},{"dependencyType":"DataSource","dependencyId":":","dependencyVersion":null},{"dependencyType":"DataSource"</vt:lpwstr>
  </property>
  <property fmtid="{D5CDD505-2E9C-101B-9397-08002B2CF9AE}" pid="30" name="PluginDependencies_28">
    <vt:lpwstr>,"dependencyId":":","dependencyVersion":null},{"dependencyType":"DataSource","dependencyId":":","dependencyVersion":null},{"dependencyType":"DataSource","dependencyId":":","dependencyVersion":null},{"dependencyType":"DataSource","dependencyId":":","depend</vt:lpwstr>
  </property>
  <property fmtid="{D5CDD505-2E9C-101B-9397-08002B2CF9AE}" pid="31" name="PluginDependencies_29">
    <vt:lpwstr>encyVersion":null},{"dependencyType":"DataSource","dependencyId":":","dependencyVersion":null},{"dependencyType":"DataSource","dependencyId":":","dependencyVersion":null},{"dependencyType":"DataSource","dependencyId":":","dependencyVersion":null},{"depend</vt:lpwstr>
  </property>
  <property fmtid="{D5CDD505-2E9C-101B-9397-08002B2CF9AE}" pid="32" name="PluginDependencies_30">
    <vt:lpwstr>encyType":"DataSource","dependencyId":":","dependencyVersion":null},{"dependencyType":"DataSource","dependencyId":":","dependencyVersion":null},{"dependencyType":"DataSource","dependencyId":":","dependencyVersion":null},{"dependencyType":"DataSource","dep</vt:lpwstr>
  </property>
  <property fmtid="{D5CDD505-2E9C-101B-9397-08002B2CF9AE}" pid="33" name="PluginDependencies_31">
    <vt:lpwstr>endencyId":":","dependencyVersion":null},{"dependencyType":"DataSource","dependencyId":":","dependencyVersion":null},{"dependencyType":"DataSource","dependencyId":":","dependencyVersion":null},{"dependencyType":"DataSource","dependencyId":":","dependencyV</vt:lpwstr>
  </property>
  <property fmtid="{D5CDD505-2E9C-101B-9397-08002B2CF9AE}" pid="34" name="PluginDependencies_32">
    <vt:lpwstr>ersion":null},{"dependencyType":"DataSource","dependencyId":":","dependencyVersion":null},{"dependencyType":"DataSource","dependencyId":":","dependencyVersion":null},{"dependencyType":"DataSource","dependencyId":":","dependencyVersion":null},{"dependencyT</vt:lpwstr>
  </property>
  <property fmtid="{D5CDD505-2E9C-101B-9397-08002B2CF9AE}" pid="35" name="PluginDependencies_33">
    <vt:lpwstr>ype":"DataSource","dependencyId":":","dependencyVersion":null},{"dependencyType":"DataSource","dependencyId":":","dependencyVersion":null},{"dependencyType":"DataSource","dependencyId":":","dependencyVersion":null},{"dependencyType":"DataSource","dependen</vt:lpwstr>
  </property>
  <property fmtid="{D5CDD505-2E9C-101B-9397-08002B2CF9AE}" pid="36" name="PluginDependencies_34">
    <vt:lpwstr>cyId":":","dependencyVersion":null},{"dependencyType":"DataSource","dependencyId":":","dependencyVersion":null},{"dependencyType":"DataSource","dependencyId":":","dependencyVersion":null},{"dependencyType":"DataSource","dependencyId":":","dependencyVersio</vt:lpwstr>
  </property>
  <property fmtid="{D5CDD505-2E9C-101B-9397-08002B2CF9AE}" pid="37" name="PluginDependencies_35">
    <vt:lpwstr>n":null},{"dependencyType":"DataSource","dependencyId":":","dependencyVersion":null},{"dependencyType":"DataSource","dependencyId":":","dependencyVersion":null},{"dependencyType":"DataSource","dependencyId":":","dependencyVersion":null},{"dependencyType":</vt:lpwstr>
  </property>
  <property fmtid="{D5CDD505-2E9C-101B-9397-08002B2CF9AE}" pid="38" name="PluginDependencies_36">
    <vt:lpwstr>"DataSource","dependencyId":":","dependencyVersion":null},{"dependencyType":"DataSource","dependencyId":":","dependencyVersion":null},{"dependencyType":"DataSource","dependencyId":":","dependencyVersion":null},{"dependencyType":"DataSource","dependencyId"</vt:lpwstr>
  </property>
  <property fmtid="{D5CDD505-2E9C-101B-9397-08002B2CF9AE}" pid="39" name="PluginDependencies_37">
    <vt:lpwstr>:":","dependencyVersion":null},{"dependencyType":"DataSource","dependencyId":":","dependencyVersion":null},{"dependencyType":"DataSource","dependencyId":":","dependencyVersion":null},{"dependencyType":"DataSource","dependencyId":":","dependencyVersion":nu</vt:lpwstr>
  </property>
  <property fmtid="{D5CDD505-2E9C-101B-9397-08002B2CF9AE}" pid="40" name="PluginDependencies_38">
    <vt:lpwstr>ll},{"dependencyType":"DataSource","dependencyId":":","dependencyVersion":null},{"dependencyType":"DataSource","dependencyId":":","dependencyVersion":null},{"dependencyType":"DataSource","dependencyId":":","dependencyVersion":null},{"dependencyType":"Data</vt:lpwstr>
  </property>
  <property fmtid="{D5CDD505-2E9C-101B-9397-08002B2CF9AE}" pid="41" name="PluginDependencies_39">
    <vt:lpwstr>Source","dependencyId":":","dependencyVersion":null},{"dependencyType":"DataSource","dependencyId":":","dependencyVersion":null},{"dependencyType":"DataSource","dependencyId":":","dependencyVersion":null},{"dependencyType":"DataSource","dependencyId":":",</vt:lpwstr>
  </property>
  <property fmtid="{D5CDD505-2E9C-101B-9397-08002B2CF9AE}" pid="42" name="PluginDependencies_40">
    <vt:lpwstr>"dependencyVersion":null},{"dependencyType":"DataSource","dependencyId":":","dependencyVersion":null},{"dependencyType":"DataSource","dependencyId":":","dependencyVersion":null},{"dependencyType":"DataSource","dependencyId":":","dependencyVersion":null},{</vt:lpwstr>
  </property>
  <property fmtid="{D5CDD505-2E9C-101B-9397-08002B2CF9AE}" pid="43" name="PluginDependencies_41">
    <vt:lpwstr>"dependencyType":"DataSource","dependencyId":":","dependencyVersion":null},{"dependencyType":"DataSource","dependencyId":":","dependencyVersion":null},{"dependencyType":"DataSource","dependencyId":":","dependencyVersion":null},{"dependencyType":"DataSourc</vt:lpwstr>
  </property>
  <property fmtid="{D5CDD505-2E9C-101B-9397-08002B2CF9AE}" pid="44" name="PluginDependencies_42">
    <vt:lpwstr>e","dependencyId":":","dependencyVersion":null},{"dependencyType":"DataSource","dependencyId":":","dependencyVersion":null},{"dependencyType":"DataSource","dependencyId":":","dependencyVersion":null},{"dependencyType":"DataSource","dependencyId":":","depe</vt:lpwstr>
  </property>
  <property fmtid="{D5CDD505-2E9C-101B-9397-08002B2CF9AE}" pid="45" name="PluginDependencies_43">
    <vt:lpwstr>ndencyVersion":null},{"dependencyType":"DataSource","dependencyId":":","dependencyVersion":null},{"dependencyType":"DataSource","dependencyId":":","dependencyVersion":null},{"dependencyType":"DataSource","dependencyId":":","dependencyVersion":null},{"depe</vt:lpwstr>
  </property>
  <property fmtid="{D5CDD505-2E9C-101B-9397-08002B2CF9AE}" pid="46" name="PluginDependencies_44">
    <vt:lpwstr>ndencyType":"DataSource","dependencyId":":","dependencyVersion":null},{"dependencyType":"DataSource","dependencyId":":","dependencyVersion":null},{"dependencyType":"DataSource","dependencyId":":","dependencyVersion":null},{"dependencyType":"DataSource","d</vt:lpwstr>
  </property>
  <property fmtid="{D5CDD505-2E9C-101B-9397-08002B2CF9AE}" pid="47" name="PluginDependencies_45">
    <vt:lpwstr>ependencyId":":","dependencyVersion":null},{"dependencyType":"DataSource","dependencyId":":","dependencyVersion":null},{"dependencyType":"DataSource","dependencyId":":","dependencyVersion":null},{"dependencyType":"DataSource","dependencyId":":","dependenc</vt:lpwstr>
  </property>
  <property fmtid="{D5CDD505-2E9C-101B-9397-08002B2CF9AE}" pid="48" name="PluginDependencies_46">
    <vt:lpwstr>yVersion":null},{"dependencyType":"DataSource","dependencyId":":","dependencyVersion":null},{"dependencyType":"DataSource","dependencyId":":","dependencyVersion":null},{"dependencyType":"DataSource","dependencyId":":","dependencyVersion":null},{"dependenc</vt:lpwstr>
  </property>
  <property fmtid="{D5CDD505-2E9C-101B-9397-08002B2CF9AE}" pid="49" name="PluginDependencies_47">
    <vt:lpwstr>yType":"DataSource","dependencyId":":","dependencyVersion":null},{"dependencyType":"DataSource","dependencyId":":","dependencyVersion":null},{"dependencyType":"DataSource","dependencyId":":","dependencyVersion":null},{"dependencyType":"DataSource","depend</vt:lpwstr>
  </property>
  <property fmtid="{D5CDD505-2E9C-101B-9397-08002B2CF9AE}" pid="50" name="PluginDependencies_48">
    <vt:lpwstr>encyId":":","dependencyVersion":null},{"dependencyType":"DataSource","dependencyId":":","dependencyVersion":null},{"dependencyType":"DataSource","dependencyId":":","dependencyVersion":null},{"dependencyType":"DataSource","dependencyId":":","dependencyVers</vt:lpwstr>
  </property>
  <property fmtid="{D5CDD505-2E9C-101B-9397-08002B2CF9AE}" pid="51" name="PluginDependencies_49">
    <vt:lpwstr>ion":null},{"dependencyType":"DataSource","dependencyId":":","dependencyVersion":null},{"dependencyType":"DataSource","dependencyId":":","dependencyVersion":null},{"dependencyType":"DataSource","dependencyId":":","dependencyVersion":null},{"dependencyType</vt:lpwstr>
  </property>
  <property fmtid="{D5CDD505-2E9C-101B-9397-08002B2CF9AE}" pid="52" name="PluginDependencies_50">
    <vt:lpwstr>":"DataSource","dependencyId":":","dependencyVersion":null},{"dependencyType":"DataSource","dependencyId":":","dependencyVersion":null},{"dependencyType":"DataSource","dependencyId":":","dependencyVersion":null},{"dependencyType":"DataSource","dependencyI</vt:lpwstr>
  </property>
  <property fmtid="{D5CDD505-2E9C-101B-9397-08002B2CF9AE}" pid="53" name="PluginDependencies_51">
    <vt:lpwstr>d":":","dependencyVersion":null},{"dependencyType":"DataSource","dependencyId":":","dependencyVersion":null},{"dependencyType":"DataSource","dependencyId":":","dependencyVersion":null},{"dependencyType":"DataSource","dependencyId":":","dependencyVersion":</vt:lpwstr>
  </property>
  <property fmtid="{D5CDD505-2E9C-101B-9397-08002B2CF9AE}" pid="54" name="PluginDependencies_52">
    <vt:lpwstr>null},{"dependencyType":"DataSource","dependencyId":":","dependencyVersion":null},{"dependencyType":"DataSource","dependencyId":":","dependencyVersion":null},{"dependencyType":"DataSource","dependencyId":":","dependencyVersion":null},{"dependencyType":"Da</vt:lpwstr>
  </property>
  <property fmtid="{D5CDD505-2E9C-101B-9397-08002B2CF9AE}" pid="55" name="PluginDependencies_53">
    <vt:lpwstr>taSource","dependencyId":":","dependencyVersion":null}],"635926855539746206:636045261152541359":[],"635926855539746206:636045261152541360":[],"635926855539746206:636045261152541361":[],"635926855539746206:636045261152541362":[],"635690283596553901:6357565</vt:lpwstr>
  </property>
  <property fmtid="{D5CDD505-2E9C-101B-9397-08002B2CF9AE}" pid="56" name="PluginDependencies_54">
    <vt:lpwstr>74568773657":[]}</vt:lpwstr>
  </property>
  <property fmtid="{D5CDD505-2E9C-101B-9397-08002B2CF9AE}" pid="57" name="CustomerId">
    <vt:lpwstr>auoffice</vt:lpwstr>
  </property>
  <property fmtid="{D5CDD505-2E9C-101B-9397-08002B2CF9AE}" pid="58" name="TemplateId">
    <vt:lpwstr>636196524199658508</vt:lpwstr>
  </property>
  <property fmtid="{D5CDD505-2E9C-101B-9397-08002B2CF9AE}" pid="59" name="UserProfileId">
    <vt:lpwstr>636709475525575023</vt:lpwstr>
  </property>
  <property fmtid="{D5CDD505-2E9C-101B-9397-08002B2CF9AE}" pid="60" name="TemplafyTimeStamp">
    <vt:lpwstr>2017-02-24T14:35:30.3621506Z</vt:lpwstr>
  </property>
  <property fmtid="{D5CDD505-2E9C-101B-9397-08002B2CF9AE}" pid="61" name="OfficeID">
    <vt:lpwstr>2665</vt:lpwstr>
  </property>
  <property fmtid="{D5CDD505-2E9C-101B-9397-08002B2CF9AE}" pid="62" name="colorthemechange">
    <vt:lpwstr>True</vt:lpwstr>
  </property>
</Properties>
</file>